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</p:sldMasterIdLst>
  <p:notesMasterIdLst>
    <p:notesMasterId r:id="rId42"/>
  </p:notesMasterIdLst>
  <p:sldIdLst>
    <p:sldId id="279" r:id="rId5"/>
    <p:sldId id="348" r:id="rId6"/>
    <p:sldId id="286" r:id="rId7"/>
    <p:sldId id="329" r:id="rId8"/>
    <p:sldId id="323" r:id="rId9"/>
    <p:sldId id="332" r:id="rId10"/>
    <p:sldId id="333" r:id="rId11"/>
    <p:sldId id="296" r:id="rId12"/>
    <p:sldId id="346" r:id="rId13"/>
    <p:sldId id="347" r:id="rId14"/>
    <p:sldId id="334" r:id="rId15"/>
    <p:sldId id="265" r:id="rId16"/>
    <p:sldId id="335" r:id="rId17"/>
    <p:sldId id="299" r:id="rId18"/>
    <p:sldId id="336" r:id="rId19"/>
    <p:sldId id="337" r:id="rId20"/>
    <p:sldId id="338" r:id="rId21"/>
    <p:sldId id="310" r:id="rId22"/>
    <p:sldId id="309" r:id="rId23"/>
    <p:sldId id="308" r:id="rId24"/>
    <p:sldId id="307" r:id="rId25"/>
    <p:sldId id="306" r:id="rId26"/>
    <p:sldId id="319" r:id="rId27"/>
    <p:sldId id="339" r:id="rId28"/>
    <p:sldId id="305" r:id="rId29"/>
    <p:sldId id="340" r:id="rId30"/>
    <p:sldId id="341" r:id="rId31"/>
    <p:sldId id="342" r:id="rId32"/>
    <p:sldId id="322" r:id="rId33"/>
    <p:sldId id="343" r:id="rId34"/>
    <p:sldId id="344" r:id="rId35"/>
    <p:sldId id="345" r:id="rId36"/>
    <p:sldId id="293" r:id="rId37"/>
    <p:sldId id="331" r:id="rId38"/>
    <p:sldId id="324" r:id="rId39"/>
    <p:sldId id="325" r:id="rId40"/>
    <p:sldId id="34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417" autoAdjust="0"/>
  </p:normalViewPr>
  <p:slideViewPr>
    <p:cSldViewPr snapToGrid="0">
      <p:cViewPr varScale="1">
        <p:scale>
          <a:sx n="60" d="100"/>
          <a:sy n="60" d="100"/>
        </p:scale>
        <p:origin x="53" y="13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uinnmac" userId="S::quinnmac_swbell.net#ext#@saratx.onmicrosoft.com::4d048fcd-4b49-46cb-a693-ca89f8608d25" providerId="AD" clId="Web-{0E471159-BE83-4C46-AD5C-4B227FBE5453}"/>
    <pc:docChg chg="modSld">
      <pc:chgData name="quinnmac" userId="S::quinnmac_swbell.net#ext#@saratx.onmicrosoft.com::4d048fcd-4b49-46cb-a693-ca89f8608d25" providerId="AD" clId="Web-{0E471159-BE83-4C46-AD5C-4B227FBE5453}" dt="2018-10-09T12:43:23.936" v="3"/>
      <pc:docMkLst>
        <pc:docMk/>
      </pc:docMkLst>
      <pc:sldChg chg="modSp">
        <pc:chgData name="quinnmac" userId="S::quinnmac_swbell.net#ext#@saratx.onmicrosoft.com::4d048fcd-4b49-46cb-a693-ca89f8608d25" providerId="AD" clId="Web-{0E471159-BE83-4C46-AD5C-4B227FBE5453}" dt="2018-10-09T12:43:23.936" v="3"/>
        <pc:sldMkLst>
          <pc:docMk/>
          <pc:sldMk cId="2477475830" sldId="336"/>
        </pc:sldMkLst>
        <pc:graphicFrameChg chg="modGraphic">
          <ac:chgData name="quinnmac" userId="S::quinnmac_swbell.net#ext#@saratx.onmicrosoft.com::4d048fcd-4b49-46cb-a693-ca89f8608d25" providerId="AD" clId="Web-{0E471159-BE83-4C46-AD5C-4B227FBE5453}" dt="2018-10-09T12:43:23.936" v="3"/>
          <ac:graphicFrameMkLst>
            <pc:docMk/>
            <pc:sldMk cId="2477475830" sldId="336"/>
            <ac:graphicFrameMk id="3" creationId="{5E947591-1A85-465B-BD90-BA4FA397CFCE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99053-DB97-47E9-A4B3-500162653FBF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CF5A3-BAE2-4A74-8FB3-5868FC79B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27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CF5A3-BAE2-4A74-8FB3-5868FC79B3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269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1173163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</a:rPr>
              <a:t>Tweets around the Mar 22, 2016 Brussels terror attacks exhibited strong anti-Islamic bias</a:t>
            </a:r>
          </a:p>
          <a:p>
            <a:endParaRPr lang="en-US"/>
          </a:p>
          <a:p>
            <a:endParaRPr lang="en-US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</a:rPr>
              <a:t>Tweets around the Mar 22, 2016 Brussels terror attacks exhibited strong anti-Islamic bias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19B29-CF10-40C0-8BFD-E412CE1795D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4568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1173163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19B29-CF10-40C0-8BFD-E412CE1795D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945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1173163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19B29-CF10-40C0-8BFD-E412CE1795D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360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1173163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Interesting to note why usage in certain emotions diverged at certain times:  Strategic intent or variability among the Troll authors </a:t>
            </a:r>
            <a:endParaRPr lang="en-US" sz="12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19B29-CF10-40C0-8BFD-E412CE1795D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968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CF5A3-BAE2-4A74-8FB3-5868FC79B3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01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1173163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19B29-CF10-40C0-8BFD-E412CE1795D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52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1173163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 As we first looked at the tweets for just the Left and Right trolls, these 5 peaks stood out over more than 5K tweets per day up to 14K per day (4-10 per minute)</a:t>
            </a:r>
            <a:endParaRPr lang="en-US"/>
          </a:p>
          <a:p>
            <a:r>
              <a:rPr lang="en-US">
                <a:cs typeface="Calibri"/>
              </a:rPr>
              <a:t>- Four for the right trolls (July 20-24, 2015, Mar 21-23, 2016, Sept 11-30, 2016, July 28 – Aug 26, 2017)</a:t>
            </a:r>
          </a:p>
          <a:p>
            <a:r>
              <a:rPr lang="en-US">
                <a:cs typeface="Calibri"/>
              </a:rPr>
              <a:t>- One for the left trolls (Oct 5-8, 2016)</a:t>
            </a:r>
          </a:p>
          <a:p>
            <a:r>
              <a:rPr lang="en-US">
                <a:cs typeface="Calibri"/>
              </a:rPr>
              <a:t>- Using some of the techniques described, what could we find out about the emotion, sentiment, and topics of these times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19B29-CF10-40C0-8BFD-E412CE1795D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229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1173163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 First, we looked at emotion over the each of the periods</a:t>
            </a:r>
            <a:endParaRPr lang="en-US"/>
          </a:p>
          <a:p>
            <a:r>
              <a:rPr lang="en-US">
                <a:cs typeface="Calibri"/>
              </a:rPr>
              <a:t>- We devised a measure that you're seeing here and will see in future visualizations around average per tweet, so these are average emotion per tweet</a:t>
            </a:r>
          </a:p>
          <a:p>
            <a:r>
              <a:rPr lang="en-US">
                <a:cs typeface="Calibri"/>
              </a:rPr>
              <a:t>- We thought we might see a spike or dip in certain emotional uses during these periods. </a:t>
            </a:r>
          </a:p>
          <a:p>
            <a:r>
              <a:rPr lang="en-US">
                <a:cs typeface="Calibri"/>
              </a:rPr>
              <a:t>- We didn't but you can see that there are some differences in troll values that occur both before, during, and after peak tweet periods</a:t>
            </a:r>
          </a:p>
          <a:p>
            <a:r>
              <a:rPr lang="en-US">
                <a:cs typeface="Calibri"/>
              </a:rPr>
              <a:t>- For instance, we see that surprise and fear were used more heavily on average by Right trolls 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19B29-CF10-40C0-8BFD-E412CE1795D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111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1173163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 If we look at average emotion per tweet over the range of all the tweets, right trolls use fear, surprise, and anger to a slightly greater degree than left trolls</a:t>
            </a:r>
          </a:p>
          <a:p>
            <a:r>
              <a:rPr lang="en-US">
                <a:cs typeface="Calibri"/>
              </a:rPr>
              <a:t>- Left trolls tweets exhibit a slightly higher use of the joy emotion overall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19B29-CF10-40C0-8BFD-E412CE1795D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75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1173163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 Likewise when we looked at sentiment (which has some similarity to emotion but scored differently), we don't see sharp spikes during the peak periods</a:t>
            </a:r>
            <a:endParaRPr lang="en-US"/>
          </a:p>
          <a:p>
            <a:r>
              <a:rPr lang="en-US">
                <a:cs typeface="Calibri"/>
              </a:rPr>
              <a:t>- But we do see higher average negative sentiment for right troll tweets in the period leading up to the 2016 election and in the following year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19B29-CF10-40C0-8BFD-E412CE1795D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67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1173163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 Here is the negative sentiment trend for Left and Right trolls over the roughly 3 years. Negative sentiment is increasing for both troll types by increased faster for right trolls especially as election time neared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19B29-CF10-40C0-8BFD-E412CE1795D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817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1173163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 Likewise, positive sentiment increased for both left and right rolls </a:t>
            </a:r>
            <a:endParaRPr lang="en-US"/>
          </a:p>
          <a:p>
            <a:r>
              <a:rPr lang="en-US">
                <a:cs typeface="Calibri"/>
              </a:rPr>
              <a:t>- The rate of increase was significantly faster for left trolls</a:t>
            </a:r>
            <a:endParaRPr lang="en-US"/>
          </a:p>
          <a:p>
            <a:r>
              <a:rPr lang="en-US">
                <a:cs typeface="Calibri"/>
              </a:rPr>
              <a:t>- If there's a message from the positive and negative sentiment trends it's that they're going up for both troll types. </a:t>
            </a:r>
            <a:endParaRPr lang="en-US"/>
          </a:p>
          <a:p>
            <a:r>
              <a:rPr lang="en-US">
                <a:cs typeface="Calibri"/>
              </a:rPr>
              <a:t>- One theory is that the trolls may be finding they need to use more impassioned messaging to get the same response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19B29-CF10-40C0-8BFD-E412CE1795D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532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34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54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39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6906F-5BE2-4A6F-8567-490A7BDDF26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42"/>
            <a:ext cx="10972800" cy="451801"/>
          </a:xfrm>
        </p:spPr>
        <p:txBody>
          <a:bodyPr anchor="t">
            <a:normAutofit/>
          </a:bodyPr>
          <a:lstStyle>
            <a:lvl1pPr>
              <a:defRPr lang="en-US" sz="2400" kern="1200" cap="small" baseline="0" dirty="0">
                <a:solidFill>
                  <a:srgbClr val="58585B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609600" y="1435282"/>
            <a:ext cx="10972800" cy="3057842"/>
          </a:xfrm>
        </p:spPr>
        <p:txBody>
          <a:bodyPr/>
          <a:lstStyle>
            <a:lvl1pPr>
              <a:defRPr lang="en-US" sz="28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1pPr>
            <a:lvl2pPr>
              <a:defRPr lang="en-US" sz="24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2pPr>
            <a:lvl3pPr>
              <a:defRPr lang="en-US" sz="20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3pPr>
            <a:lvl4pPr>
              <a:defRPr lang="en-US" sz="20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4pPr>
            <a:lvl5pPr>
              <a:defRPr lang="en-US" sz="20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609601" y="521109"/>
            <a:ext cx="10002099" cy="708025"/>
          </a:xfrm>
        </p:spPr>
        <p:txBody>
          <a:bodyPr/>
          <a:lstStyle>
            <a:lvl1pPr marL="0" indent="0">
              <a:buNone/>
              <a:defRPr b="1" cap="none" baseline="0">
                <a:solidFill>
                  <a:srgbClr val="0041A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9613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518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142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783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51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065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512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15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205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B2F0A-8324-4208-AF8B-B09E4CFA67EA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6639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.co/6E0oT6pDPp" TargetMode="External"/><Relationship Id="rId2" Type="http://schemas.openxmlformats.org/officeDocument/2006/relationships/hyperlink" Target="https://t.co/mu8fHj1V50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.co/eLiMbwhD5L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7.png"/><Relationship Id="rId7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8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gif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gif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A picture containing object&#10;&#10;Description generated with high confidence">
            <a:extLst>
              <a:ext uri="{FF2B5EF4-FFF2-40B4-BE49-F238E27FC236}">
                <a16:creationId xmlns:a16="http://schemas.microsoft.com/office/drawing/2014/main" xmlns="" id="{496456DB-83EA-4216-BFA2-F44F03E666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72" b="1"/>
          <a:stretch/>
        </p:blipFill>
        <p:spPr>
          <a:xfrm rot="267878">
            <a:off x="5346679" y="-52056"/>
            <a:ext cx="8244044" cy="6961631"/>
          </a:xfrm>
          <a:prstGeom prst="rect">
            <a:avLst/>
          </a:prstGeom>
        </p:spPr>
      </p:pic>
      <p:sp>
        <p:nvSpPr>
          <p:cNvPr id="47" name="Freeform 3">
            <a:extLst>
              <a:ext uri="{FF2B5EF4-FFF2-40B4-BE49-F238E27FC236}">
                <a16:creationId xmlns:a16="http://schemas.microsoft.com/office/drawing/2014/main" xmlns="" id="{66BCEC1B-9617-4EF1-9B03-4BD43D100B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">
            <a:extLst>
              <a:ext uri="{FF2B5EF4-FFF2-40B4-BE49-F238E27FC236}">
                <a16:creationId xmlns:a16="http://schemas.microsoft.com/office/drawing/2014/main" xmlns="" id="{CCBFD80B-276C-4775-A363-20693A7CF9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420415" y="-479"/>
            <a:ext cx="8498466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1825F2-9634-4390-8827-BFF1D320F4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293" y="1404773"/>
            <a:ext cx="5565910" cy="2440992"/>
          </a:xfrm>
        </p:spPr>
        <p:txBody>
          <a:bodyPr anchor="t">
            <a:normAutofit/>
          </a:bodyPr>
          <a:lstStyle/>
          <a:p>
            <a:r>
              <a:rPr lang="en-US" sz="5400" b="1" u="sng">
                <a:latin typeface="Britannic Bold"/>
              </a:rPr>
              <a:t>Twitter Analysis</a:t>
            </a:r>
            <a:br>
              <a:rPr lang="en-US" sz="5400" b="1" u="sng">
                <a:latin typeface="Britannic Bold"/>
              </a:rPr>
            </a:br>
            <a:r>
              <a:rPr lang="en-US" sz="3200" b="1" err="1">
                <a:solidFill>
                  <a:srgbClr val="00B0F0"/>
                </a:solidFill>
                <a:latin typeface="Britannic Bold"/>
              </a:rPr>
              <a:t>BOT</a:t>
            </a:r>
            <a:r>
              <a:rPr lang="en-US" sz="3200" b="1" err="1">
                <a:latin typeface="Britannic Bold"/>
              </a:rPr>
              <a:t>orNOT</a:t>
            </a:r>
            <a:r>
              <a:rPr lang="en-US" sz="3200" b="1">
                <a:latin typeface="Britannic Bold"/>
              </a:rPr>
              <a:t/>
            </a:r>
            <a:br>
              <a:rPr lang="en-US" sz="3200" b="1">
                <a:latin typeface="Britannic Bold"/>
              </a:rPr>
            </a:br>
            <a:r>
              <a:rPr lang="en-US" sz="2200" b="1">
                <a:latin typeface="Britannic Bold"/>
              </a:rPr>
              <a:t>Are there Russians in your tweets?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8E532EF-9437-40A4-A3E0-14743BA523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328" y="3914898"/>
            <a:ext cx="6505926" cy="997870"/>
          </a:xfrm>
        </p:spPr>
        <p:txBody>
          <a:bodyPr anchor="b">
            <a:normAutofit/>
          </a:bodyPr>
          <a:lstStyle/>
          <a:p>
            <a:r>
              <a:rPr lang="en-US" sz="1700">
                <a:latin typeface="Britannic Bold"/>
              </a:rPr>
              <a:t>Text analysis of IRA</a:t>
            </a:r>
            <a:r>
              <a:rPr lang="en-US" sz="1700">
                <a:solidFill>
                  <a:srgbClr val="00B0F0"/>
                </a:solidFill>
                <a:latin typeface="Britannic Bold"/>
              </a:rPr>
              <a:t> Twitter</a:t>
            </a:r>
            <a:r>
              <a:rPr lang="en-US" sz="1700">
                <a:latin typeface="Britannic Bold"/>
              </a:rPr>
              <a:t> data in the new </a:t>
            </a:r>
            <a:r>
              <a:rPr lang="en-US" sz="1700">
                <a:solidFill>
                  <a:srgbClr val="00B0F0"/>
                </a:solidFill>
                <a:latin typeface="Britannic Bold"/>
              </a:rPr>
              <a:t>cold war</a:t>
            </a:r>
            <a:r>
              <a:rPr lang="en-US" sz="1700">
                <a:latin typeface="Britannic Bold"/>
              </a:rPr>
              <a:t> of </a:t>
            </a:r>
            <a:endParaRPr lang="en-US" sz="1700">
              <a:latin typeface="Britannic Bold"/>
              <a:cs typeface="Calibri"/>
            </a:endParaRPr>
          </a:p>
          <a:p>
            <a:r>
              <a:rPr lang="en-US" sz="1700">
                <a:latin typeface="Britannic Bold"/>
              </a:rPr>
              <a:t>social engineering &amp; disinformation</a:t>
            </a:r>
            <a:endParaRPr lang="en-US" sz="1700">
              <a:latin typeface="Britannic Bold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295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furniture&#10;&#10;Description generated with high confidence">
            <a:extLst>
              <a:ext uri="{FF2B5EF4-FFF2-40B4-BE49-F238E27FC236}">
                <a16:creationId xmlns:a16="http://schemas.microsoft.com/office/drawing/2014/main" xmlns="" id="{9EF69865-D894-4567-B788-AC1084F33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97" y="4472839"/>
            <a:ext cx="1434666" cy="15479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54322C7-57F1-48EC-B99F-01339CE4880F}"/>
              </a:ext>
            </a:extLst>
          </p:cNvPr>
          <p:cNvSpPr/>
          <p:nvPr/>
        </p:nvSpPr>
        <p:spPr>
          <a:xfrm>
            <a:off x="438902" y="122394"/>
            <a:ext cx="168691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0">
                <a:solidFill>
                  <a:srgbClr val="00B0F0"/>
                </a:solidFill>
                <a:effectLst/>
                <a:latin typeface="Bahnschrift SemiCondensed" panose="020B0502040204020203" pitchFamily="34" charset="0"/>
              </a:rPr>
              <a:t>Left </a:t>
            </a:r>
          </a:p>
          <a:p>
            <a:r>
              <a:rPr lang="en-US" sz="4000" b="1" i="0">
                <a:solidFill>
                  <a:srgbClr val="00B0F0"/>
                </a:solidFill>
                <a:effectLst/>
                <a:latin typeface="Bahnschrift SemiCondensed" panose="020B0502040204020203" pitchFamily="34" charset="0"/>
              </a:rPr>
              <a:t>Trolls </a:t>
            </a:r>
          </a:p>
          <a:p>
            <a:r>
              <a:rPr lang="en-US" sz="4000" b="1" i="0">
                <a:solidFill>
                  <a:srgbClr val="00B0F0"/>
                </a:solidFill>
                <a:effectLst/>
                <a:latin typeface="Bahnschrift SemiCondensed" panose="020B0502040204020203" pitchFamily="34" charset="0"/>
              </a:rPr>
              <a:t>(230)</a:t>
            </a:r>
            <a:endParaRPr lang="en-US" sz="4000" b="1">
              <a:solidFill>
                <a:srgbClr val="00B0F0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xmlns="" id="{A4A22122-63F5-48FC-99A4-C08A43C538CB}"/>
              </a:ext>
            </a:extLst>
          </p:cNvPr>
          <p:cNvSpPr/>
          <p:nvPr/>
        </p:nvSpPr>
        <p:spPr>
          <a:xfrm>
            <a:off x="2825897" y="1195914"/>
            <a:ext cx="2235400" cy="2506737"/>
          </a:xfrm>
          <a:prstGeom prst="wedgeRectCallout">
            <a:avLst>
              <a:gd name="adj1" fmla="val -96426"/>
              <a:gd name="adj2" fmla="val 104257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entury Gothic" panose="020B0502020202020204" pitchFamily="34" charset="0"/>
              </a:rPr>
              <a:t>@4mysquad And so #BLM is called a "hate group" while cops sworn to serve and protect commit murder, torture, aggravated assault and theft.'</a:t>
            </a:r>
            <a:endParaRPr lang="en-US">
              <a:solidFill>
                <a:schemeClr val="tx1"/>
              </a:solidFill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6414E6A7-EEB6-47BC-B01D-6A0A44A49986}"/>
              </a:ext>
            </a:extLst>
          </p:cNvPr>
          <p:cNvSpPr/>
          <p:nvPr/>
        </p:nvSpPr>
        <p:spPr>
          <a:xfrm>
            <a:off x="7111403" y="409711"/>
            <a:ext cx="4507071" cy="612475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sz="2800">
                <a:latin typeface="Century Gothic"/>
              </a:rPr>
              <a:t>Socially liberal </a:t>
            </a:r>
            <a:endParaRPr lang="en-US" sz="2800">
              <a:latin typeface="Century Gothic"/>
              <a:cs typeface="Calibri"/>
            </a:endParaRPr>
          </a:p>
          <a:p>
            <a:pPr>
              <a:buClr>
                <a:srgbClr val="92D050"/>
              </a:buClr>
            </a:pPr>
            <a:endParaRPr lang="en-US" sz="2800">
              <a:latin typeface="Century Gothic"/>
            </a:endParaRP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sz="2800">
                <a:latin typeface="Century Gothic"/>
              </a:rPr>
              <a:t>Focused on racial, sexual and religious  identity </a:t>
            </a:r>
          </a:p>
          <a:p>
            <a:pPr>
              <a:buClr>
                <a:srgbClr val="92D050"/>
              </a:buClr>
            </a:pPr>
            <a:endParaRPr lang="en-US" sz="2800">
              <a:latin typeface="Century Gothic"/>
            </a:endParaRP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sz="2800">
                <a:latin typeface="Century Gothic"/>
              </a:rPr>
              <a:t>Mimicked Black Lives Matter</a:t>
            </a: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endParaRPr lang="en-US" sz="2800">
              <a:latin typeface="Century Gothic"/>
            </a:endParaRP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sz="2800">
                <a:latin typeface="Century Gothic"/>
              </a:rPr>
              <a:t>Attacked mainstream Democrats, especially Hillary</a:t>
            </a: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endParaRPr lang="en-US" sz="2800">
              <a:latin typeface="Century Gothic"/>
            </a:endParaRPr>
          </a:p>
          <a:p>
            <a:pPr marL="342900" indent="-34290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sz="2800">
                <a:latin typeface="Century Gothic"/>
              </a:rPr>
              <a:t>Support Bernie</a:t>
            </a: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xmlns="" id="{201B3E1F-866E-445A-A167-62E0BAD8C2A4}"/>
              </a:ext>
            </a:extLst>
          </p:cNvPr>
          <p:cNvSpPr/>
          <p:nvPr/>
        </p:nvSpPr>
        <p:spPr>
          <a:xfrm>
            <a:off x="3290913" y="4312394"/>
            <a:ext cx="2420340" cy="2131070"/>
          </a:xfrm>
          <a:prstGeom prst="wedgeRectCallout">
            <a:avLst>
              <a:gd name="adj1" fmla="val -112828"/>
              <a:gd name="adj2" fmla="val -1021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entury Gothic" panose="020B0502020202020204" pitchFamily="34" charset="0"/>
              </a:rPr>
              <a:t>Good Night Warriors! Remember White Supremacy Must be Destroyed Globally in order for True Peace &amp; Real Justice to Reign.</a:t>
            </a:r>
            <a:r>
              <a:rPr lang="en-US">
                <a:solidFill>
                  <a:schemeClr val="bg1"/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8117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6508AD2-D864-4F06-AD02-2C1EA3EBC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431" y="2748817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latin typeface="Century Gothic" panose="020B0502020202020204" pitchFamily="34" charset="0"/>
                <a:cs typeface="Calibri Light"/>
              </a:rPr>
              <a:t>Research Questions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2C561C3-F001-4656-AC08-5151D27E27E7}"/>
              </a:ext>
            </a:extLst>
          </p:cNvPr>
          <p:cNvSpPr/>
          <p:nvPr/>
        </p:nvSpPr>
        <p:spPr>
          <a:xfrm>
            <a:off x="473806" y="426917"/>
            <a:ext cx="11195538" cy="58737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91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0636349-44FD-42EC-AB5C-CD84AD21DB72}"/>
              </a:ext>
            </a:extLst>
          </p:cNvPr>
          <p:cNvSpPr txBox="1"/>
          <p:nvPr/>
        </p:nvSpPr>
        <p:spPr>
          <a:xfrm>
            <a:off x="739608" y="677340"/>
            <a:ext cx="8391452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b="1" i="1">
                <a:latin typeface="Century Gothic"/>
              </a:rPr>
              <a:t>What</a:t>
            </a:r>
            <a:r>
              <a:rPr lang="en-US" sz="4000" i="1">
                <a:latin typeface="Century Gothic"/>
              </a:rPr>
              <a:t> </a:t>
            </a:r>
            <a:r>
              <a:rPr 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</a:rPr>
              <a:t>was talked about? </a:t>
            </a:r>
            <a:r>
              <a:rPr 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alibri"/>
              </a:rPr>
              <a:t>             </a:t>
            </a:r>
            <a:endParaRPr lang="en-US" sz="4000">
              <a:solidFill>
                <a:schemeClr val="tx1">
                  <a:lumMod val="75000"/>
                  <a:lumOff val="25000"/>
                </a:schemeClr>
              </a:solidFill>
              <a:latin typeface="Century Gothic"/>
            </a:endParaRPr>
          </a:p>
          <a:p>
            <a:endParaRPr lang="en-US" sz="4000">
              <a:solidFill>
                <a:schemeClr val="tx1">
                  <a:lumMod val="75000"/>
                  <a:lumOff val="25000"/>
                </a:schemeClr>
              </a:solidFill>
              <a:latin typeface="Century Gothic"/>
              <a:cs typeface="Calibri"/>
            </a:endParaRPr>
          </a:p>
          <a:p>
            <a:pPr marL="571500" indent="-571500">
              <a:buFont typeface="Arial"/>
              <a:buChar char="•"/>
            </a:pPr>
            <a:endParaRPr lang="en-US" sz="4000">
              <a:solidFill>
                <a:schemeClr val="tx1">
                  <a:lumMod val="75000"/>
                  <a:lumOff val="25000"/>
                </a:schemeClr>
              </a:solidFill>
              <a:latin typeface="Bahnschrift SemiCondensed"/>
            </a:endParaRPr>
          </a:p>
          <a:p>
            <a:pPr marL="571500" indent="-571500">
              <a:buFont typeface="Arial"/>
              <a:buChar char="•"/>
            </a:pPr>
            <a:endParaRPr lang="en-US" sz="4000">
              <a:solidFill>
                <a:schemeClr val="tx1">
                  <a:lumMod val="75000"/>
                  <a:lumOff val="25000"/>
                </a:schemeClr>
              </a:solidFill>
              <a:latin typeface="Bahnschrift SemiCondensed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C527614-8D0A-4EA5-B0E1-D875E91C2C2D}"/>
              </a:ext>
            </a:extLst>
          </p:cNvPr>
          <p:cNvSpPr/>
          <p:nvPr/>
        </p:nvSpPr>
        <p:spPr>
          <a:xfrm>
            <a:off x="570647" y="295010"/>
            <a:ext cx="11195538" cy="58737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0636349-44FD-42EC-AB5C-CD84AD21DB72}"/>
              </a:ext>
            </a:extLst>
          </p:cNvPr>
          <p:cNvSpPr txBox="1"/>
          <p:nvPr/>
        </p:nvSpPr>
        <p:spPr>
          <a:xfrm>
            <a:off x="9363127" y="677339"/>
            <a:ext cx="2170990" cy="31700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b="1">
                <a:solidFill>
                  <a:srgbClr val="00B0F0"/>
                </a:solidFill>
                <a:latin typeface="Century Gothic"/>
              </a:rPr>
              <a:t>(topics)</a:t>
            </a:r>
            <a:endParaRPr lang="en-US" sz="4000" b="1">
              <a:solidFill>
                <a:srgbClr val="00B0F0"/>
              </a:solidFill>
              <a:latin typeface="Century Gothic"/>
              <a:cs typeface="Calibri"/>
            </a:endParaRPr>
          </a:p>
          <a:p>
            <a:r>
              <a:rPr 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alibri"/>
              </a:rPr>
              <a:t>            </a:t>
            </a:r>
            <a:endParaRPr lang="en-US" sz="4000">
              <a:solidFill>
                <a:schemeClr val="tx1">
                  <a:lumMod val="75000"/>
                  <a:lumOff val="25000"/>
                </a:schemeClr>
              </a:solidFill>
              <a:latin typeface="Century Gothic"/>
            </a:endParaRPr>
          </a:p>
          <a:p>
            <a:endParaRPr lang="en-US" sz="4000">
              <a:solidFill>
                <a:schemeClr val="tx1">
                  <a:lumMod val="75000"/>
                  <a:lumOff val="25000"/>
                </a:schemeClr>
              </a:solidFill>
              <a:latin typeface="Century Gothic"/>
              <a:cs typeface="Calibri"/>
            </a:endParaRPr>
          </a:p>
          <a:p>
            <a:pPr marL="571500" indent="-571500">
              <a:buFont typeface="Arial"/>
              <a:buChar char="•"/>
            </a:pPr>
            <a:endParaRPr lang="en-US" sz="4000">
              <a:solidFill>
                <a:schemeClr val="tx1">
                  <a:lumMod val="75000"/>
                  <a:lumOff val="25000"/>
                </a:schemeClr>
              </a:solidFill>
              <a:latin typeface="Bahnschrift SemiCondensed"/>
            </a:endParaRPr>
          </a:p>
          <a:p>
            <a:pPr marL="571500" indent="-571500">
              <a:buFont typeface="Arial"/>
              <a:buChar char="•"/>
            </a:pPr>
            <a:endParaRPr lang="en-US" sz="4000">
              <a:solidFill>
                <a:schemeClr val="tx1">
                  <a:lumMod val="75000"/>
                  <a:lumOff val="25000"/>
                </a:schemeClr>
              </a:solidFill>
              <a:latin typeface="Bahnschrift SemiCondense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39608" y="2262388"/>
            <a:ext cx="70375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>
                <a:solidFill>
                  <a:prstClr val="white">
                    <a:lumMod val="75000"/>
                    <a:lumOff val="25000"/>
                  </a:prstClr>
                </a:solidFill>
                <a:latin typeface="Century Gothic"/>
              </a:rPr>
              <a:t>When</a:t>
            </a:r>
            <a:r>
              <a:rPr lang="en-US" sz="4000">
                <a:solidFill>
                  <a:prstClr val="white">
                    <a:lumMod val="75000"/>
                    <a:lumOff val="25000"/>
                  </a:prstClr>
                </a:solidFill>
                <a:latin typeface="Century Gothic"/>
              </a:rPr>
              <a:t> was it talked about?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9012" y="2262388"/>
            <a:ext cx="442018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4000" b="1">
                <a:solidFill>
                  <a:srgbClr val="00B0F0"/>
                </a:solidFill>
                <a:latin typeface="Century Gothic"/>
              </a:rPr>
              <a:t>(peak periods </a:t>
            </a:r>
          </a:p>
          <a:p>
            <a:pPr lvl="0"/>
            <a:r>
              <a:rPr lang="en-US" sz="4000" b="1">
                <a:solidFill>
                  <a:srgbClr val="00B0F0"/>
                </a:solidFill>
                <a:latin typeface="Century Gothic"/>
              </a:rPr>
              <a:t>&amp; time of day)</a:t>
            </a:r>
            <a:endParaRPr lang="en-US" b="1">
              <a:solidFill>
                <a:srgbClr val="00B0F0"/>
              </a:solidFill>
              <a:latin typeface="Century Gothic"/>
              <a:cs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9608" y="3992436"/>
            <a:ext cx="66573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>
                <a:solidFill>
                  <a:prstClr val="white">
                    <a:lumMod val="75000"/>
                    <a:lumOff val="25000"/>
                  </a:prstClr>
                </a:solidFill>
                <a:latin typeface="Century Gothic"/>
              </a:rPr>
              <a:t>How</a:t>
            </a:r>
            <a:r>
              <a:rPr lang="en-US" sz="4000">
                <a:solidFill>
                  <a:prstClr val="white">
                    <a:lumMod val="75000"/>
                    <a:lumOff val="25000"/>
                  </a:prstClr>
                </a:solidFill>
                <a:latin typeface="Century Gothic"/>
              </a:rPr>
              <a:t> was it talked about? 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088953" y="3992436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4000" b="1">
                <a:solidFill>
                  <a:srgbClr val="00B0F0"/>
                </a:solidFill>
                <a:latin typeface="Century Gothic"/>
              </a:rPr>
              <a:t>     (emotion </a:t>
            </a:r>
          </a:p>
          <a:p>
            <a:pPr lvl="0"/>
            <a:r>
              <a:rPr lang="en-US" sz="4000" b="1">
                <a:solidFill>
                  <a:srgbClr val="00B0F0"/>
                </a:solidFill>
                <a:latin typeface="Century Gothic"/>
              </a:rPr>
              <a:t>&amp; sentiment)</a:t>
            </a:r>
            <a:endParaRPr lang="en-US" sz="4000" b="1">
              <a:solidFill>
                <a:srgbClr val="00B0F0"/>
              </a:solidFill>
              <a:latin typeface="Century Gothic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402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6508AD2-D864-4F06-AD02-2C1EA3EBC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802" y="2226302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latin typeface="Century Gothic" panose="020B0502020202020204" pitchFamily="34" charset="0"/>
                <a:cs typeface="Calibri Light"/>
              </a:rPr>
              <a:t>Analysis Methods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664FD34-24FA-4698-B963-DB0193836215}"/>
              </a:ext>
            </a:extLst>
          </p:cNvPr>
          <p:cNvSpPr/>
          <p:nvPr/>
        </p:nvSpPr>
        <p:spPr>
          <a:xfrm>
            <a:off x="376114" y="299917"/>
            <a:ext cx="11195538" cy="58737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59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/>
          <p:cNvSpPr txBox="1">
            <a:spLocks/>
          </p:cNvSpPr>
          <p:nvPr/>
        </p:nvSpPr>
        <p:spPr>
          <a:xfrm>
            <a:off x="183893" y="31785"/>
            <a:ext cx="11666523" cy="708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sz="4267" b="1" kern="1200" cap="none" baseline="0">
                <a:solidFill>
                  <a:srgbClr val="0041A0"/>
                </a:solidFill>
                <a:latin typeface="Century Gothic"/>
                <a:ea typeface="+mn-ea"/>
                <a:cs typeface="Century Gothic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3733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»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0">
                <a:solidFill>
                  <a:schemeClr val="tx1"/>
                </a:solidFill>
              </a:rPr>
              <a:t>Latent </a:t>
            </a:r>
            <a:r>
              <a:rPr lang="en-US" sz="3800" err="1">
                <a:solidFill>
                  <a:schemeClr val="tx1"/>
                </a:solidFill>
              </a:rPr>
              <a:t>Dirichlet</a:t>
            </a:r>
            <a:r>
              <a:rPr lang="en-US" sz="3800">
                <a:solidFill>
                  <a:schemeClr val="tx1"/>
                </a:solidFill>
              </a:rPr>
              <a:t> Allocation (LDA)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279720" y="968526"/>
            <a:ext cx="10443961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7" name="Picture 10" descr="Image result for twitter logo">
            <a:extLst>
              <a:ext uri="{FF2B5EF4-FFF2-40B4-BE49-F238E27FC236}">
                <a16:creationId xmlns:a16="http://schemas.microsoft.com/office/drawing/2014/main" xmlns="" id="{D360FBE9-78B7-47C7-8181-66D83C53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63" y="3119615"/>
            <a:ext cx="1534039" cy="153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xmlns="" id="{48267CDC-2DF9-428B-8B7A-4C1B3A3D1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810" y="2448665"/>
            <a:ext cx="4559428" cy="294083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64F4F749-3403-4860-8B2E-EAE53B4A4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6002" y="2448665"/>
            <a:ext cx="2716980" cy="2957820"/>
          </a:xfrm>
          <a:prstGeom prst="rect">
            <a:avLst/>
          </a:prstGeom>
        </p:spPr>
      </p:pic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xmlns="" id="{53F4BD67-369B-48BA-A4BC-823776EEDA36}"/>
              </a:ext>
            </a:extLst>
          </p:cNvPr>
          <p:cNvCxnSpPr>
            <a:cxnSpLocks/>
          </p:cNvCxnSpPr>
          <p:nvPr/>
        </p:nvCxnSpPr>
        <p:spPr>
          <a:xfrm>
            <a:off x="2293903" y="3763093"/>
            <a:ext cx="726581" cy="0"/>
          </a:xfrm>
          <a:prstGeom prst="straightConnector1">
            <a:avLst/>
          </a:prstGeom>
          <a:noFill/>
          <a:ln w="1270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xmlns="" id="{39598B11-754C-4843-AE10-449302167E2F}"/>
              </a:ext>
            </a:extLst>
          </p:cNvPr>
          <p:cNvCxnSpPr>
            <a:cxnSpLocks/>
          </p:cNvCxnSpPr>
          <p:nvPr/>
        </p:nvCxnSpPr>
        <p:spPr>
          <a:xfrm>
            <a:off x="6281280" y="3830615"/>
            <a:ext cx="620019" cy="0"/>
          </a:xfrm>
          <a:prstGeom prst="straightConnector1">
            <a:avLst/>
          </a:prstGeom>
          <a:noFill/>
          <a:ln w="1270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59635ED5-5FF7-45F6-8BD8-263FE99CC448}"/>
              </a:ext>
            </a:extLst>
          </p:cNvPr>
          <p:cNvSpPr txBox="1"/>
          <p:nvPr/>
        </p:nvSpPr>
        <p:spPr>
          <a:xfrm>
            <a:off x="7956553" y="5453079"/>
            <a:ext cx="132693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>
                <a:latin typeface="Bahnschrift" panose="020B0502040204020203" pitchFamily="34" charset="0"/>
              </a:rPr>
              <a:t>Topic 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E881469A-CF1D-4392-84EF-DD6DCCADA558}"/>
              </a:ext>
            </a:extLst>
          </p:cNvPr>
          <p:cNvSpPr txBox="1"/>
          <p:nvPr/>
        </p:nvSpPr>
        <p:spPr>
          <a:xfrm rot="60000">
            <a:off x="10218972" y="5443678"/>
            <a:ext cx="100941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>
                <a:latin typeface="Bahnschrift" panose="020B0502040204020203" pitchFamily="34" charset="0"/>
              </a:rPr>
              <a:t>Topic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D208CED8-298B-4228-9DEE-618744C0D7A4}"/>
              </a:ext>
            </a:extLst>
          </p:cNvPr>
          <p:cNvSpPr/>
          <p:nvPr/>
        </p:nvSpPr>
        <p:spPr>
          <a:xfrm>
            <a:off x="183893" y="586936"/>
            <a:ext cx="9577493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i="0">
                <a:solidFill>
                  <a:srgbClr val="FFFFFF"/>
                </a:solidFill>
                <a:effectLst/>
                <a:latin typeface="Century Gothic"/>
              </a:rPr>
              <a:t>R </a:t>
            </a:r>
            <a:r>
              <a:rPr lang="en-US" i="0" err="1">
                <a:solidFill>
                  <a:srgbClr val="FFFFFF"/>
                </a:solidFill>
                <a:effectLst/>
                <a:latin typeface="Century Gothic"/>
              </a:rPr>
              <a:t>topicmodels</a:t>
            </a:r>
            <a:r>
              <a:rPr lang="en-US">
                <a:solidFill>
                  <a:srgbClr val="FFFFFF"/>
                </a:solidFill>
                <a:latin typeface="Century Gothic"/>
              </a:rPr>
              <a:t> package - unsupervised</a:t>
            </a:r>
          </a:p>
        </p:txBody>
      </p:sp>
    </p:spTree>
    <p:extLst>
      <p:ext uri="{BB962C8B-B14F-4D97-AF65-F5344CB8AC3E}">
        <p14:creationId xmlns:p14="http://schemas.microsoft.com/office/powerpoint/2010/main" val="135243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5E947591-1A85-465B-BD90-BA4FA397CF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379200"/>
              </p:ext>
            </p:extLst>
          </p:nvPr>
        </p:nvGraphicFramePr>
        <p:xfrm>
          <a:off x="533398" y="2009775"/>
          <a:ext cx="11125195" cy="426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95730">
                  <a:extLst>
                    <a:ext uri="{9D8B030D-6E8A-4147-A177-3AD203B41FA5}">
                      <a16:colId xmlns:a16="http://schemas.microsoft.com/office/drawing/2014/main" xmlns="" val="2296564455"/>
                    </a:ext>
                  </a:extLst>
                </a:gridCol>
                <a:gridCol w="608588">
                  <a:extLst>
                    <a:ext uri="{9D8B030D-6E8A-4147-A177-3AD203B41FA5}">
                      <a16:colId xmlns:a16="http://schemas.microsoft.com/office/drawing/2014/main" xmlns="" val="3337016153"/>
                    </a:ext>
                  </a:extLst>
                </a:gridCol>
                <a:gridCol w="806732">
                  <a:extLst>
                    <a:ext uri="{9D8B030D-6E8A-4147-A177-3AD203B41FA5}">
                      <a16:colId xmlns:a16="http://schemas.microsoft.com/office/drawing/2014/main" xmlns="" val="3864911095"/>
                    </a:ext>
                  </a:extLst>
                </a:gridCol>
                <a:gridCol w="745434">
                  <a:extLst>
                    <a:ext uri="{9D8B030D-6E8A-4147-A177-3AD203B41FA5}">
                      <a16:colId xmlns:a16="http://schemas.microsoft.com/office/drawing/2014/main" xmlns="" val="1262424048"/>
                    </a:ext>
                  </a:extLst>
                </a:gridCol>
                <a:gridCol w="500047">
                  <a:extLst>
                    <a:ext uri="{9D8B030D-6E8A-4147-A177-3AD203B41FA5}">
                      <a16:colId xmlns:a16="http://schemas.microsoft.com/office/drawing/2014/main" xmlns="" val="4207427119"/>
                    </a:ext>
                  </a:extLst>
                </a:gridCol>
                <a:gridCol w="665200">
                  <a:extLst>
                    <a:ext uri="{9D8B030D-6E8A-4147-A177-3AD203B41FA5}">
                      <a16:colId xmlns:a16="http://schemas.microsoft.com/office/drawing/2014/main" xmlns="" val="314516536"/>
                    </a:ext>
                  </a:extLst>
                </a:gridCol>
                <a:gridCol w="761590">
                  <a:extLst>
                    <a:ext uri="{9D8B030D-6E8A-4147-A177-3AD203B41FA5}">
                      <a16:colId xmlns:a16="http://schemas.microsoft.com/office/drawing/2014/main" xmlns="" val="2965383869"/>
                    </a:ext>
                  </a:extLst>
                </a:gridCol>
                <a:gridCol w="784703">
                  <a:extLst>
                    <a:ext uri="{9D8B030D-6E8A-4147-A177-3AD203B41FA5}">
                      <a16:colId xmlns:a16="http://schemas.microsoft.com/office/drawing/2014/main" xmlns="" val="3379147286"/>
                    </a:ext>
                  </a:extLst>
                </a:gridCol>
                <a:gridCol w="646227">
                  <a:extLst>
                    <a:ext uri="{9D8B030D-6E8A-4147-A177-3AD203B41FA5}">
                      <a16:colId xmlns:a16="http://schemas.microsoft.com/office/drawing/2014/main" xmlns="" val="2356887181"/>
                    </a:ext>
                  </a:extLst>
                </a:gridCol>
                <a:gridCol w="652267">
                  <a:extLst>
                    <a:ext uri="{9D8B030D-6E8A-4147-A177-3AD203B41FA5}">
                      <a16:colId xmlns:a16="http://schemas.microsoft.com/office/drawing/2014/main" xmlns="" val="4246627445"/>
                    </a:ext>
                  </a:extLst>
                </a:gridCol>
                <a:gridCol w="891650">
                  <a:extLst>
                    <a:ext uri="{9D8B030D-6E8A-4147-A177-3AD203B41FA5}">
                      <a16:colId xmlns:a16="http://schemas.microsoft.com/office/drawing/2014/main" xmlns="" val="3137824285"/>
                    </a:ext>
                  </a:extLst>
                </a:gridCol>
                <a:gridCol w="767027">
                  <a:extLst>
                    <a:ext uri="{9D8B030D-6E8A-4147-A177-3AD203B41FA5}">
                      <a16:colId xmlns:a16="http://schemas.microsoft.com/office/drawing/2014/main" xmlns="" val="4103441227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anger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err="1">
                          <a:solidFill>
                            <a:schemeClr val="bg1"/>
                          </a:solidFill>
                          <a:effectLst/>
                        </a:rPr>
                        <a:t>antici-pation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disgust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fear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joy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sadness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surprise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trust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negative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positive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73629288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RT mb141bar: Dear Lord, protect, guide, bless our President </a:t>
                      </a:r>
                      <a:r>
                        <a:rPr lang="en-US" sz="1400" u="none" strike="noStrike" err="1">
                          <a:effectLst/>
                        </a:rPr>
                        <a:t>Trump.Please</a:t>
                      </a:r>
                      <a:r>
                        <a:rPr lang="en-US" sz="1400" u="none" strike="noStrike">
                          <a:effectLst/>
                        </a:rPr>
                        <a:t> save us from those attempting to harm him </a:t>
                      </a:r>
                      <a:r>
                        <a:rPr lang="en-US" sz="1400" u="none" strike="noStrike">
                          <a:effectLst/>
                          <a:hlinkClick r:id="rId2"/>
                        </a:rPr>
                        <a:t>https://t.co/mu8fHj1V50</a:t>
                      </a:r>
                      <a:endParaRPr lang="en-US" sz="1400" u="none" strike="noStrike">
                        <a:effectLst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  <a:highlight>
                            <a:srgbClr val="FFFF00"/>
                          </a:highlight>
                        </a:rPr>
                        <a:t>7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86880744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Another example of how all liberals are hateful, corrupt, lying, evil, deceitful, hypocritical, despicable pieces of s*** like @</a:t>
                      </a:r>
                      <a:r>
                        <a:rPr lang="en-US" sz="1400" u="none" strike="noStrike" err="1">
                          <a:effectLst/>
                        </a:rPr>
                        <a:t>HussamA</a:t>
                      </a:r>
                      <a:r>
                        <a:rPr lang="en-US" sz="1400" u="none" strike="noStrike">
                          <a:effectLst/>
                        </a:rPr>
                        <a:t> </a:t>
                      </a:r>
                      <a:r>
                        <a:rPr lang="en-US" sz="1400" u="none" strike="noStrike">
                          <a:effectLst/>
                          <a:hlinkClick r:id="rId3"/>
                        </a:rPr>
                        <a:t>https://t.co/6E0oT6pDPp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  <a:highlight>
                            <a:srgbClr val="FFFF00"/>
                          </a:highlight>
                        </a:rPr>
                        <a:t>8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extLst>
                  <a:ext uri="{0D108BD9-81ED-4DB2-BD59-A6C34878D82A}">
                    <a16:rowId xmlns:a16="http://schemas.microsoft.com/office/drawing/2014/main" xmlns="" val="1082861925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Good Night Warriors! Remember White Supremacy Must be Destroyed Globally in order for True Peace &amp; Real Justice to Reign. </a:t>
                      </a:r>
                      <a:r>
                        <a:rPr lang="en-US" sz="1400" u="none" strike="noStrike">
                          <a:effectLst/>
                          <a:hlinkClick r:id="rId4"/>
                        </a:rPr>
                        <a:t>https://t.co/eLiMbwhD5L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  <a:highlight>
                            <a:srgbClr val="FFFF00"/>
                          </a:highlight>
                        </a:rPr>
                        <a:t>6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985015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@4mysquad And so #BLM is called a "hate group" while cops sworn to serve and protect commit murder, torture, aggravated assault and theft.'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  <a:highlight>
                            <a:srgbClr val="FFFF00"/>
                          </a:highlight>
                        </a:rPr>
                        <a:t>7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extLst>
                  <a:ext uri="{0D108BD9-81ED-4DB2-BD59-A6C34878D82A}">
                    <a16:rowId xmlns:a16="http://schemas.microsoft.com/office/drawing/2014/main" xmlns="" val="3226941073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208CED8-298B-4228-9DEE-618744C0D7A4}"/>
              </a:ext>
            </a:extLst>
          </p:cNvPr>
          <p:cNvSpPr/>
          <p:nvPr/>
        </p:nvSpPr>
        <p:spPr>
          <a:xfrm>
            <a:off x="183893" y="684074"/>
            <a:ext cx="9577493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i="0">
                <a:solidFill>
                  <a:srgbClr val="FFFFFF"/>
                </a:solidFill>
                <a:effectLst/>
                <a:latin typeface="Century Gothic"/>
              </a:rPr>
              <a:t>R </a:t>
            </a:r>
            <a:r>
              <a:rPr lang="en-US" i="0" err="1">
                <a:solidFill>
                  <a:srgbClr val="FFFFFF"/>
                </a:solidFill>
                <a:effectLst/>
                <a:latin typeface="Century Gothic"/>
              </a:rPr>
              <a:t>Syuzhet</a:t>
            </a:r>
            <a:r>
              <a:rPr lang="en-US">
                <a:solidFill>
                  <a:srgbClr val="FFFFFF"/>
                </a:solidFill>
                <a:latin typeface="Century Gothic"/>
              </a:rPr>
              <a:t> package - implements</a:t>
            </a:r>
            <a:r>
              <a:rPr lang="en-US" b="0" i="0">
                <a:solidFill>
                  <a:srgbClr val="FFFFFF"/>
                </a:solidFill>
                <a:effectLst/>
                <a:latin typeface="Century Gothic"/>
              </a:rPr>
              <a:t> </a:t>
            </a:r>
            <a:r>
              <a:rPr lang="en-US" b="0" i="0" err="1">
                <a:solidFill>
                  <a:srgbClr val="FFFFFF"/>
                </a:solidFill>
                <a:effectLst/>
                <a:latin typeface="Century Gothic"/>
              </a:rPr>
              <a:t>Saif</a:t>
            </a:r>
            <a:r>
              <a:rPr lang="en-US" b="0" i="0">
                <a:solidFill>
                  <a:srgbClr val="FFFFFF"/>
                </a:solidFill>
                <a:effectLst/>
                <a:latin typeface="Century Gothic"/>
              </a:rPr>
              <a:t> Mohammad’s NRC emotion lexicon</a:t>
            </a:r>
            <a:endParaRPr lang="en-US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CBC0A20-C9B8-48FA-BBE8-C23EB1CE25D1}"/>
              </a:ext>
            </a:extLst>
          </p:cNvPr>
          <p:cNvSpPr/>
          <p:nvPr/>
        </p:nvSpPr>
        <p:spPr>
          <a:xfrm>
            <a:off x="3777916" y="1648326"/>
            <a:ext cx="5578750" cy="26469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Emotion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3866D78-76BE-4DC4-99EB-F1558FCE623D}"/>
              </a:ext>
            </a:extLst>
          </p:cNvPr>
          <p:cNvSpPr/>
          <p:nvPr/>
        </p:nvSpPr>
        <p:spPr>
          <a:xfrm>
            <a:off x="9994232" y="1648325"/>
            <a:ext cx="1664367" cy="26469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Sentiment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56A7613-17AD-4C5C-A6C4-70AC8B75CACA}"/>
              </a:ext>
            </a:extLst>
          </p:cNvPr>
          <p:cNvSpPr/>
          <p:nvPr/>
        </p:nvSpPr>
        <p:spPr>
          <a:xfrm>
            <a:off x="160356" y="2555612"/>
            <a:ext cx="269548" cy="18321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/>
              <a:t>Right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7565C6E-05B1-4727-BE49-44FC9F7343B7}"/>
              </a:ext>
            </a:extLst>
          </p:cNvPr>
          <p:cNvSpPr/>
          <p:nvPr/>
        </p:nvSpPr>
        <p:spPr>
          <a:xfrm>
            <a:off x="168882" y="4455994"/>
            <a:ext cx="269548" cy="1828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/>
              <a:t>Left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1D3FA97-949B-4E99-8B96-BBAD6E2D9EB3}"/>
              </a:ext>
            </a:extLst>
          </p:cNvPr>
          <p:cNvSpPr txBox="1">
            <a:spLocks/>
          </p:cNvSpPr>
          <p:nvPr/>
        </p:nvSpPr>
        <p:spPr>
          <a:xfrm>
            <a:off x="179727" y="104003"/>
            <a:ext cx="11666523" cy="7080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sz="4267" b="1" kern="1200" cap="none" baseline="0">
                <a:solidFill>
                  <a:srgbClr val="0041A0"/>
                </a:solidFill>
                <a:latin typeface="Century Gothic"/>
                <a:ea typeface="+mn-ea"/>
                <a:cs typeface="Century Gothic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3733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»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0">
                <a:solidFill>
                  <a:schemeClr val="tx1"/>
                </a:solidFill>
              </a:rPr>
              <a:t>Emotions &amp; Sentiment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27D5CA44-E32E-4EC5-AD18-352AC616FA00}"/>
              </a:ext>
            </a:extLst>
          </p:cNvPr>
          <p:cNvCxnSpPr/>
          <p:nvPr/>
        </p:nvCxnSpPr>
        <p:spPr>
          <a:xfrm>
            <a:off x="294479" y="1108198"/>
            <a:ext cx="10443961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47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6508AD2-D864-4F06-AD02-2C1EA3EBC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431" y="2748817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latin typeface="Century Gothic"/>
                <a:cs typeface="Calibri Light"/>
              </a:rPr>
              <a:t>Data Exploration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664FD34-24FA-4698-B963-DB0193836215}"/>
              </a:ext>
            </a:extLst>
          </p:cNvPr>
          <p:cNvSpPr/>
          <p:nvPr/>
        </p:nvSpPr>
        <p:spPr>
          <a:xfrm>
            <a:off x="481947" y="469250"/>
            <a:ext cx="11195538" cy="58737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52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2B65F90-F56F-471F-8700-E7A20FE80518}"/>
              </a:ext>
            </a:extLst>
          </p:cNvPr>
          <p:cNvSpPr/>
          <p:nvPr/>
        </p:nvSpPr>
        <p:spPr>
          <a:xfrm>
            <a:off x="2453961" y="3044560"/>
            <a:ext cx="6978254" cy="83099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4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</a:rPr>
              <a:t>Peak Periods</a:t>
            </a:r>
            <a:endParaRPr lang="en-US">
              <a:cs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664FD34-24FA-4698-B963-DB0193836215}"/>
              </a:ext>
            </a:extLst>
          </p:cNvPr>
          <p:cNvSpPr/>
          <p:nvPr/>
        </p:nvSpPr>
        <p:spPr>
          <a:xfrm>
            <a:off x="622739" y="463221"/>
            <a:ext cx="10849174" cy="58737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43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 Placeholder 3"/>
          <p:cNvSpPr txBox="1">
            <a:spLocks/>
          </p:cNvSpPr>
          <p:nvPr/>
        </p:nvSpPr>
        <p:spPr>
          <a:xfrm>
            <a:off x="239485" y="24053"/>
            <a:ext cx="10657115" cy="7080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sz="4267" b="1" kern="1200" cap="none" baseline="0">
                <a:solidFill>
                  <a:srgbClr val="0041A0"/>
                </a:solidFill>
                <a:latin typeface="Century Gothic"/>
                <a:ea typeface="+mn-ea"/>
                <a:cs typeface="Century Gothic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3733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»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0">
                <a:solidFill>
                  <a:schemeClr val="tx1"/>
                </a:solidFill>
              </a:rPr>
              <a:t>Overall IRA Troll Tweets 2015 - 2017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310631" y="728513"/>
            <a:ext cx="979626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3" descr="A close up of a map&#10;&#10;Description generated with high confidence">
            <a:extLst>
              <a:ext uri="{FF2B5EF4-FFF2-40B4-BE49-F238E27FC236}">
                <a16:creationId xmlns:a16="http://schemas.microsoft.com/office/drawing/2014/main" xmlns="" id="{53AA4C6E-6E3B-4032-9688-44B050B6D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54" y="842685"/>
            <a:ext cx="10552545" cy="573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1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 Placeholder 3"/>
          <p:cNvSpPr txBox="1">
            <a:spLocks/>
          </p:cNvSpPr>
          <p:nvPr/>
        </p:nvSpPr>
        <p:spPr>
          <a:xfrm>
            <a:off x="239485" y="24053"/>
            <a:ext cx="10657115" cy="7080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sz="4267" b="1" kern="1200" cap="none" baseline="0">
                <a:solidFill>
                  <a:srgbClr val="0041A0"/>
                </a:solidFill>
                <a:latin typeface="Century Gothic"/>
                <a:ea typeface="+mn-ea"/>
                <a:cs typeface="Century Gothic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3733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»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0">
                <a:solidFill>
                  <a:schemeClr val="tx1"/>
                </a:solidFill>
              </a:rPr>
              <a:t>Emotions Analysis During Peak Tweet Periods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241358" y="797786"/>
            <a:ext cx="10669096" cy="13854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Text Placeholder 3"/>
          <p:cNvSpPr txBox="1">
            <a:spLocks/>
          </p:cNvSpPr>
          <p:nvPr/>
        </p:nvSpPr>
        <p:spPr>
          <a:xfrm>
            <a:off x="343690" y="6264846"/>
            <a:ext cx="11413753" cy="23184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sz="4267" b="1" kern="1200" cap="none" baseline="0">
                <a:solidFill>
                  <a:srgbClr val="0041A0"/>
                </a:solidFill>
                <a:latin typeface="Century Gothic"/>
                <a:ea typeface="+mn-ea"/>
                <a:cs typeface="Century Gothic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3733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»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0">
                <a:solidFill>
                  <a:schemeClr val="tx1"/>
                </a:solidFill>
              </a:rPr>
              <a:t>Differences in emotion during peak periods were similar to trends before and after</a:t>
            </a:r>
          </a:p>
        </p:txBody>
      </p:sp>
      <p:pic>
        <p:nvPicPr>
          <p:cNvPr id="2" name="Picture 1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xmlns="" id="{B6F51C57-2CE5-4C8D-9D01-3DFF92084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091" y="1312746"/>
            <a:ext cx="8933231" cy="47958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C60D421-888B-4884-AB1A-D587714898C0}"/>
              </a:ext>
            </a:extLst>
          </p:cNvPr>
          <p:cNvSpPr/>
          <p:nvPr/>
        </p:nvSpPr>
        <p:spPr>
          <a:xfrm>
            <a:off x="707168" y="1303509"/>
            <a:ext cx="1399944" cy="482102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8C213AC-9E59-4884-AE6E-DADA2A504266}"/>
              </a:ext>
            </a:extLst>
          </p:cNvPr>
          <p:cNvSpPr txBox="1"/>
          <p:nvPr/>
        </p:nvSpPr>
        <p:spPr>
          <a:xfrm>
            <a:off x="690177" y="1332572"/>
            <a:ext cx="1150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Bahnschrift SemiCondensed" panose="020B0502040204020203" pitchFamily="34" charset="0"/>
              </a:rPr>
              <a:t>Avg Anger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E23AB75-292C-4355-9136-D29183E5C52F}"/>
              </a:ext>
            </a:extLst>
          </p:cNvPr>
          <p:cNvSpPr txBox="1"/>
          <p:nvPr/>
        </p:nvSpPr>
        <p:spPr>
          <a:xfrm>
            <a:off x="690177" y="1941365"/>
            <a:ext cx="1638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Bahnschrift SemiCondensed" panose="020B0502040204020203" pitchFamily="34" charset="0"/>
              </a:rPr>
              <a:t>Avg Anticipation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6BDA06E-32D7-4C97-9209-908AF56EC7C7}"/>
              </a:ext>
            </a:extLst>
          </p:cNvPr>
          <p:cNvSpPr txBox="1"/>
          <p:nvPr/>
        </p:nvSpPr>
        <p:spPr>
          <a:xfrm>
            <a:off x="690177" y="2562234"/>
            <a:ext cx="1486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Bahnschrift SemiCondensed" panose="020B0502040204020203" pitchFamily="34" charset="0"/>
              </a:rPr>
              <a:t>Avg Disgust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FC81B88-FF7F-42BF-9DFF-7845B36DC8B2}"/>
              </a:ext>
            </a:extLst>
          </p:cNvPr>
          <p:cNvSpPr txBox="1"/>
          <p:nvPr/>
        </p:nvSpPr>
        <p:spPr>
          <a:xfrm>
            <a:off x="690177" y="3155154"/>
            <a:ext cx="1486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Bahnschrift SemiCondensed" panose="020B0502040204020203" pitchFamily="34" charset="0"/>
              </a:rPr>
              <a:t>Avg Fear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E1D58A8-DF41-4168-9C6E-0A4E50FFE61C}"/>
              </a:ext>
            </a:extLst>
          </p:cNvPr>
          <p:cNvSpPr txBox="1"/>
          <p:nvPr/>
        </p:nvSpPr>
        <p:spPr>
          <a:xfrm>
            <a:off x="690177" y="3709680"/>
            <a:ext cx="1486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Bahnschrift SemiCondensed" panose="020B0502040204020203" pitchFamily="34" charset="0"/>
              </a:rPr>
              <a:t>Avg Joy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8598DE8-FF88-4CA6-8C19-D907D2BF1CD7}"/>
              </a:ext>
            </a:extLst>
          </p:cNvPr>
          <p:cNvSpPr txBox="1"/>
          <p:nvPr/>
        </p:nvSpPr>
        <p:spPr>
          <a:xfrm>
            <a:off x="690177" y="4284389"/>
            <a:ext cx="1486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Bahnschrift SemiCondensed" panose="020B0502040204020203" pitchFamily="34" charset="0"/>
              </a:rPr>
              <a:t>Avg Sadness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D1E7A13-6326-4AB2-9D3C-034A0ABF1AD8}"/>
              </a:ext>
            </a:extLst>
          </p:cNvPr>
          <p:cNvSpPr txBox="1"/>
          <p:nvPr/>
        </p:nvSpPr>
        <p:spPr>
          <a:xfrm>
            <a:off x="662468" y="4880007"/>
            <a:ext cx="1486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Bahnschrift SemiCondensed" panose="020B0502040204020203" pitchFamily="34" charset="0"/>
              </a:rPr>
              <a:t>Avg Surprise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DD985C0-EDF1-490E-B2BC-F9C64545276D}"/>
              </a:ext>
            </a:extLst>
          </p:cNvPr>
          <p:cNvSpPr txBox="1"/>
          <p:nvPr/>
        </p:nvSpPr>
        <p:spPr>
          <a:xfrm>
            <a:off x="690177" y="5379305"/>
            <a:ext cx="1486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Bahnschrift SemiCondensed" panose="020B0502040204020203" pitchFamily="34" charset="0"/>
              </a:rPr>
              <a:t>Avg Trust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48C2E483-87A2-4F66-B78B-709176BD6421}"/>
              </a:ext>
            </a:extLst>
          </p:cNvPr>
          <p:cNvSpPr/>
          <p:nvPr/>
        </p:nvSpPr>
        <p:spPr>
          <a:xfrm>
            <a:off x="1671652" y="993972"/>
            <a:ext cx="15056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>
                <a:latin typeface="Century Gothic"/>
              </a:rPr>
              <a:t>July 20-24, 2015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80D96C63-2739-4162-B9DE-D2A1A81E1C74}"/>
              </a:ext>
            </a:extLst>
          </p:cNvPr>
          <p:cNvSpPr/>
          <p:nvPr/>
        </p:nvSpPr>
        <p:spPr>
          <a:xfrm>
            <a:off x="3030159" y="990846"/>
            <a:ext cx="16271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tx1"/>
                </a:solidFill>
                <a:latin typeface="Century Gothic"/>
              </a:rPr>
              <a:t>Mar 21-23, 2016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066A79A7-545A-438E-B8AC-C0DC55FF9757}"/>
              </a:ext>
            </a:extLst>
          </p:cNvPr>
          <p:cNvSpPr/>
          <p:nvPr/>
        </p:nvSpPr>
        <p:spPr>
          <a:xfrm>
            <a:off x="5817700" y="996258"/>
            <a:ext cx="1408286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400">
                <a:latin typeface="Century Gothic"/>
              </a:rPr>
              <a:t>Oct 5-8, 2016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334535BF-4CA7-4BBF-BFB2-A200FDFFC0ED}"/>
              </a:ext>
            </a:extLst>
          </p:cNvPr>
          <p:cNvSpPr/>
          <p:nvPr/>
        </p:nvSpPr>
        <p:spPr>
          <a:xfrm>
            <a:off x="4463204" y="996744"/>
            <a:ext cx="15272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>
                <a:latin typeface="Century Gothic"/>
              </a:rPr>
              <a:t>Sep 11-30, 2016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DF0556F1-105D-4BCC-9BC5-A2E6B7D83CB1}"/>
              </a:ext>
            </a:extLst>
          </p:cNvPr>
          <p:cNvSpPr/>
          <p:nvPr/>
        </p:nvSpPr>
        <p:spPr>
          <a:xfrm>
            <a:off x="7361467" y="990906"/>
            <a:ext cx="19677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tx1"/>
                </a:solidFill>
                <a:latin typeface="Century Gothic"/>
              </a:rPr>
              <a:t>Jul 28 – Aug 26, 2017</a:t>
            </a:r>
          </a:p>
        </p:txBody>
      </p:sp>
    </p:spTree>
    <p:extLst>
      <p:ext uri="{BB962C8B-B14F-4D97-AF65-F5344CB8AC3E}">
        <p14:creationId xmlns:p14="http://schemas.microsoft.com/office/powerpoint/2010/main" val="184600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1D8C5E7-8D5D-49B5-9067-FEBFF3A8C2F1}"/>
              </a:ext>
            </a:extLst>
          </p:cNvPr>
          <p:cNvSpPr/>
          <p:nvPr/>
        </p:nvSpPr>
        <p:spPr>
          <a:xfrm>
            <a:off x="524280" y="416335"/>
            <a:ext cx="11195538" cy="58737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4" y="2052309"/>
            <a:ext cx="4098925" cy="26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5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3"/>
          <p:cNvSpPr txBox="1">
            <a:spLocks/>
          </p:cNvSpPr>
          <p:nvPr/>
        </p:nvSpPr>
        <p:spPr>
          <a:xfrm>
            <a:off x="190500" y="24053"/>
            <a:ext cx="11887201" cy="7080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sz="4267" b="1" kern="1200" cap="none" baseline="0">
                <a:solidFill>
                  <a:srgbClr val="0041A0"/>
                </a:solidFill>
                <a:latin typeface="Century Gothic"/>
                <a:ea typeface="+mn-ea"/>
                <a:cs typeface="Century Gothic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3733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»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0">
                <a:solidFill>
                  <a:schemeClr val="tx1"/>
                </a:solidFill>
              </a:rPr>
              <a:t>Average Emotion 2015-2017</a:t>
            </a:r>
          </a:p>
        </p:txBody>
      </p:sp>
      <p:sp>
        <p:nvSpPr>
          <p:cNvPr id="25" name="Text Placeholder 2"/>
          <p:cNvSpPr txBox="1">
            <a:spLocks/>
          </p:cNvSpPr>
          <p:nvPr/>
        </p:nvSpPr>
        <p:spPr>
          <a:xfrm>
            <a:off x="7159227" y="1852704"/>
            <a:ext cx="4406370" cy="39005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lang="en-US" sz="28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lang="en-US" sz="24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lang="en-US" sz="20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lang="en-US" sz="20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»"/>
              <a:defRPr lang="en-US" sz="20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565" indent="-456565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3200">
                <a:solidFill>
                  <a:srgbClr val="00B0F0"/>
                </a:solidFill>
              </a:rPr>
              <a:t>Fear, Surprise, and Anger</a:t>
            </a: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 emotions trended slightly higher for Right trolls</a:t>
            </a:r>
            <a:endParaRPr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6565" indent="-456565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3200">
                <a:solidFill>
                  <a:srgbClr val="00B0F0"/>
                </a:solidFill>
              </a:rPr>
              <a:t>Joy</a:t>
            </a: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trended slightly higher for Left troll</a:t>
            </a: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s</a:t>
            </a:r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/>
            </a:endParaRPr>
          </a:p>
          <a:p>
            <a:pPr marL="456565" indent="-45656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endParaRPr lang="en-US" sz="3600"/>
          </a:p>
        </p:txBody>
      </p:sp>
      <p:cxnSp>
        <p:nvCxnSpPr>
          <p:cNvPr id="19" name="Straight Connector 18"/>
          <p:cNvCxnSpPr/>
          <p:nvPr/>
        </p:nvCxnSpPr>
        <p:spPr>
          <a:xfrm>
            <a:off x="324486" y="921431"/>
            <a:ext cx="10849624" cy="44177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close up of a map&#10;&#10;Description generated with high confidence">
            <a:extLst>
              <a:ext uri="{FF2B5EF4-FFF2-40B4-BE49-F238E27FC236}">
                <a16:creationId xmlns:a16="http://schemas.microsoft.com/office/drawing/2014/main" xmlns="" id="{0855FE6A-23BC-4D48-B507-3FB558C998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4" r="17601" b="9317"/>
          <a:stretch/>
        </p:blipFill>
        <p:spPr>
          <a:xfrm>
            <a:off x="452059" y="1376345"/>
            <a:ext cx="6004745" cy="5016182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0257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 Placeholder 3"/>
          <p:cNvSpPr txBox="1">
            <a:spLocks/>
          </p:cNvSpPr>
          <p:nvPr/>
        </p:nvSpPr>
        <p:spPr>
          <a:xfrm>
            <a:off x="239485" y="24053"/>
            <a:ext cx="11253069" cy="708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sz="4267" b="1" kern="1200" cap="none" baseline="0">
                <a:solidFill>
                  <a:srgbClr val="0041A0"/>
                </a:solidFill>
                <a:latin typeface="Century Gothic"/>
                <a:ea typeface="+mn-ea"/>
                <a:cs typeface="Century Gothic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3733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»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0">
                <a:solidFill>
                  <a:schemeClr val="tx1"/>
                </a:solidFill>
              </a:rPr>
              <a:t>Sentiment Analysis During Peak Tweet Periods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366049" y="797786"/>
            <a:ext cx="9990223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Text Placeholder 3"/>
          <p:cNvSpPr txBox="1">
            <a:spLocks/>
          </p:cNvSpPr>
          <p:nvPr/>
        </p:nvSpPr>
        <p:spPr>
          <a:xfrm>
            <a:off x="278194" y="6342523"/>
            <a:ext cx="12269405" cy="13447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sz="4267" b="1" kern="1200" cap="none" baseline="0">
                <a:solidFill>
                  <a:srgbClr val="0041A0"/>
                </a:solidFill>
                <a:latin typeface="Century Gothic"/>
                <a:ea typeface="+mn-ea"/>
                <a:cs typeface="Century Gothic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3733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»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b="0">
              <a:solidFill>
                <a:schemeClr val="tx1"/>
              </a:solidFill>
            </a:endParaRPr>
          </a:p>
        </p:txBody>
      </p:sp>
      <p:pic>
        <p:nvPicPr>
          <p:cNvPr id="2" name="Picture 1" descr="A picture containing sky, indoor&#10;&#10;Description generated with high confidence">
            <a:extLst>
              <a:ext uri="{FF2B5EF4-FFF2-40B4-BE49-F238E27FC236}">
                <a16:creationId xmlns:a16="http://schemas.microsoft.com/office/drawing/2014/main" xmlns="" id="{25E02833-2FFE-4392-B42A-B2940405E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30" y="1238982"/>
            <a:ext cx="8970640" cy="494438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CAD2F9E-3222-427A-BBE0-D3BF23261C5E}"/>
              </a:ext>
            </a:extLst>
          </p:cNvPr>
          <p:cNvSpPr/>
          <p:nvPr/>
        </p:nvSpPr>
        <p:spPr>
          <a:xfrm>
            <a:off x="478636" y="1238982"/>
            <a:ext cx="1029745" cy="494294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DC131BD-C84A-4453-9994-C2CCFEB6F50C}"/>
              </a:ext>
            </a:extLst>
          </p:cNvPr>
          <p:cNvSpPr txBox="1"/>
          <p:nvPr/>
        </p:nvSpPr>
        <p:spPr>
          <a:xfrm>
            <a:off x="371753" y="1805201"/>
            <a:ext cx="125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Bahnschrift SemiCondensed" panose="020B0502040204020203" pitchFamily="34" charset="0"/>
              </a:rPr>
              <a:t>Avg Negative Sentiment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6CC94FC-1D6C-4F80-81D1-A9BC5F286411}"/>
              </a:ext>
            </a:extLst>
          </p:cNvPr>
          <p:cNvSpPr txBox="1"/>
          <p:nvPr/>
        </p:nvSpPr>
        <p:spPr>
          <a:xfrm>
            <a:off x="329509" y="4138807"/>
            <a:ext cx="1295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Bahnschrift SemiCondensed" panose="020B0502040204020203" pitchFamily="34" charset="0"/>
              </a:rPr>
              <a:t>Avg Positive Sentiment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60AD82D7-0050-42AD-A23D-BAF7DDCB160E}"/>
              </a:ext>
            </a:extLst>
          </p:cNvPr>
          <p:cNvSpPr/>
          <p:nvPr/>
        </p:nvSpPr>
        <p:spPr>
          <a:xfrm>
            <a:off x="1006634" y="952408"/>
            <a:ext cx="15056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>
                <a:latin typeface="Century Gothic"/>
              </a:rPr>
              <a:t>July 20-24, 2015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4BBD11FB-E409-48BF-B3AA-29C84A7E74EC}"/>
              </a:ext>
            </a:extLst>
          </p:cNvPr>
          <p:cNvSpPr/>
          <p:nvPr/>
        </p:nvSpPr>
        <p:spPr>
          <a:xfrm>
            <a:off x="2406705" y="935429"/>
            <a:ext cx="16271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tx1"/>
                </a:solidFill>
                <a:latin typeface="Century Gothic"/>
              </a:rPr>
              <a:t>Mar 21-23, 2016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4E3DC85B-9A13-410B-B19E-960075A40776}"/>
              </a:ext>
            </a:extLst>
          </p:cNvPr>
          <p:cNvSpPr/>
          <p:nvPr/>
        </p:nvSpPr>
        <p:spPr>
          <a:xfrm>
            <a:off x="5305083" y="954694"/>
            <a:ext cx="1408286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400">
                <a:latin typeface="Century Gothic"/>
              </a:rPr>
              <a:t>Oct 5-8, 2016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B934207C-AEE5-41AD-8A70-7DB5970FCFED}"/>
              </a:ext>
            </a:extLst>
          </p:cNvPr>
          <p:cNvSpPr/>
          <p:nvPr/>
        </p:nvSpPr>
        <p:spPr>
          <a:xfrm>
            <a:off x="3895168" y="955181"/>
            <a:ext cx="15272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>
                <a:latin typeface="Century Gothic"/>
              </a:rPr>
              <a:t>Sep 11-30, 2016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D1993F5C-B04E-4CBF-A0FF-1AA570131C28}"/>
              </a:ext>
            </a:extLst>
          </p:cNvPr>
          <p:cNvSpPr/>
          <p:nvPr/>
        </p:nvSpPr>
        <p:spPr>
          <a:xfrm>
            <a:off x="6599468" y="935489"/>
            <a:ext cx="19677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tx1"/>
                </a:solidFill>
                <a:latin typeface="Century Gothic"/>
              </a:rPr>
              <a:t>Jul 28 – Aug 26, 2017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D6D8637-7AC1-47C4-B707-1DA285117F34}"/>
              </a:ext>
            </a:extLst>
          </p:cNvPr>
          <p:cNvSpPr txBox="1">
            <a:spLocks/>
          </p:cNvSpPr>
          <p:nvPr/>
        </p:nvSpPr>
        <p:spPr>
          <a:xfrm>
            <a:off x="478819" y="6347518"/>
            <a:ext cx="11539114" cy="840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lang="en-US" sz="28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lang="en-US" sz="24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lang="en-US" sz="20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lang="en-US" sz="20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»"/>
              <a:defRPr lang="en-US" sz="20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565" indent="-456565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2000">
                <a:solidFill>
                  <a:srgbClr val="FFFFFF"/>
                </a:solidFill>
              </a:rPr>
              <a:t>Differences in </a:t>
            </a:r>
            <a:r>
              <a:rPr lang="en-US" sz="2000">
                <a:solidFill>
                  <a:srgbClr val="00B0F0"/>
                </a:solidFill>
              </a:rPr>
              <a:t>sentiment</a:t>
            </a:r>
            <a:r>
              <a:rPr lang="en-US" sz="2000">
                <a:solidFill>
                  <a:srgbClr val="FFFFFF"/>
                </a:solidFill>
              </a:rPr>
              <a:t> during peak periods were similar to trends before and after</a:t>
            </a:r>
          </a:p>
        </p:txBody>
      </p:sp>
    </p:spTree>
    <p:extLst>
      <p:ext uri="{BB962C8B-B14F-4D97-AF65-F5344CB8AC3E}">
        <p14:creationId xmlns:p14="http://schemas.microsoft.com/office/powerpoint/2010/main" val="178640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"/>
          <p:cNvSpPr txBox="1">
            <a:spLocks/>
          </p:cNvSpPr>
          <p:nvPr/>
        </p:nvSpPr>
        <p:spPr>
          <a:xfrm>
            <a:off x="340275" y="5779481"/>
            <a:ext cx="11539114" cy="840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lang="en-US" sz="28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lang="en-US" sz="24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lang="en-US" sz="20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lang="en-US" sz="20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»"/>
              <a:defRPr lang="en-US" sz="20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565" indent="-456565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Left Trolls started with a higher degree of negative sentiment but were overtaken by Right Trolls shortly after the Nov 2016 election</a:t>
            </a:r>
          </a:p>
        </p:txBody>
      </p:sp>
      <p:sp>
        <p:nvSpPr>
          <p:cNvPr id="24" name="Text Placeholder 3"/>
          <p:cNvSpPr txBox="1">
            <a:spLocks/>
          </p:cNvSpPr>
          <p:nvPr/>
        </p:nvSpPr>
        <p:spPr>
          <a:xfrm>
            <a:off x="225136" y="12508"/>
            <a:ext cx="11887201" cy="7080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sz="4267" b="1" kern="1200" cap="none" baseline="0">
                <a:solidFill>
                  <a:srgbClr val="0041A0"/>
                </a:solidFill>
                <a:latin typeface="Century Gothic"/>
                <a:ea typeface="+mn-ea"/>
                <a:cs typeface="Century Gothic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3733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»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0">
                <a:solidFill>
                  <a:schemeClr val="tx1"/>
                </a:solidFill>
              </a:rPr>
              <a:t>Negative Sentiment Left/Right Trolls 2015-2017 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80614" y="772386"/>
            <a:ext cx="9577228" cy="2309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A picture containing antenna, object&#10;&#10;Description generated with high confidence">
            <a:extLst>
              <a:ext uri="{FF2B5EF4-FFF2-40B4-BE49-F238E27FC236}">
                <a16:creationId xmlns:a16="http://schemas.microsoft.com/office/drawing/2014/main" xmlns="" id="{6B2515C3-F329-4C5F-A7E2-6C4690F3F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961709"/>
            <a:ext cx="9578108" cy="474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8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3"/>
          <p:cNvSpPr txBox="1">
            <a:spLocks/>
          </p:cNvSpPr>
          <p:nvPr/>
        </p:nvSpPr>
        <p:spPr>
          <a:xfrm>
            <a:off x="190500" y="24053"/>
            <a:ext cx="11887201" cy="7080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sz="4267" b="1" kern="1200" cap="none" baseline="0">
                <a:solidFill>
                  <a:srgbClr val="0041A0"/>
                </a:solidFill>
                <a:latin typeface="Century Gothic"/>
                <a:ea typeface="+mn-ea"/>
                <a:cs typeface="Century Gothic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3733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»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0">
                <a:solidFill>
                  <a:schemeClr val="tx1"/>
                </a:solidFill>
              </a:rPr>
              <a:t>Positive Sentiment Left/Right Trolls 2015-2017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80614" y="783931"/>
            <a:ext cx="9556446" cy="13854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2"/>
          <p:cNvSpPr txBox="1">
            <a:spLocks/>
          </p:cNvSpPr>
          <p:nvPr/>
        </p:nvSpPr>
        <p:spPr>
          <a:xfrm>
            <a:off x="275158" y="6073140"/>
            <a:ext cx="10641733" cy="525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lang="en-US" sz="28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lang="en-US" sz="24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lang="en-US" sz="20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lang="en-US" sz="20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»"/>
              <a:defRPr lang="en-US" sz="20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Positive </a:t>
            </a:r>
            <a:r>
              <a:rPr lang="en-US" sz="2000">
                <a:solidFill>
                  <a:srgbClr val="00B0F0"/>
                </a:solidFill>
              </a:rPr>
              <a:t>sentiment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 increased at twice the rate for Left Trolls than for Right Trolls</a:t>
            </a:r>
          </a:p>
        </p:txBody>
      </p:sp>
      <p:pic>
        <p:nvPicPr>
          <p:cNvPr id="2" name="Picture 2" descr="A picture containing object, antenna&#10;&#10;Description generated with high confidence">
            <a:extLst>
              <a:ext uri="{FF2B5EF4-FFF2-40B4-BE49-F238E27FC236}">
                <a16:creationId xmlns:a16="http://schemas.microsoft.com/office/drawing/2014/main" xmlns="" id="{E8823459-9CD4-4C4D-80B5-961BD3E63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989649"/>
            <a:ext cx="9561944" cy="483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17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 Placeholder 3"/>
          <p:cNvSpPr txBox="1">
            <a:spLocks/>
          </p:cNvSpPr>
          <p:nvPr/>
        </p:nvSpPr>
        <p:spPr>
          <a:xfrm>
            <a:off x="304802" y="24053"/>
            <a:ext cx="11887201" cy="12256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sz="4267" b="1" kern="1200" cap="none" baseline="0">
                <a:solidFill>
                  <a:srgbClr val="0041A0"/>
                </a:solidFill>
                <a:latin typeface="Century Gothic"/>
                <a:ea typeface="+mn-ea"/>
                <a:cs typeface="Century Gothic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3733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»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0">
                <a:solidFill>
                  <a:schemeClr val="tx1"/>
                </a:solidFill>
              </a:rPr>
              <a:t>Peak Period Topic Analysis</a:t>
            </a:r>
            <a:endParaRPr lang="en-US" sz="3800" i="1">
              <a:solidFill>
                <a:schemeClr val="tx1"/>
              </a:solidFill>
            </a:endParaRPr>
          </a:p>
        </p:txBody>
      </p:sp>
      <p:sp>
        <p:nvSpPr>
          <p:cNvPr id="15" name="Text Placeholder 2"/>
          <p:cNvSpPr txBox="1">
            <a:spLocks/>
          </p:cNvSpPr>
          <p:nvPr/>
        </p:nvSpPr>
        <p:spPr>
          <a:xfrm>
            <a:off x="2978981" y="6124330"/>
            <a:ext cx="5222127" cy="6712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lang="en-US" sz="28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lang="en-US" sz="24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lang="en-US" sz="20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lang="en-US" sz="20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»"/>
              <a:defRPr lang="en-US" sz="20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</a:rPr>
              <a:t>Tweets around the Mar 22, 2016 Brussels terror attacks exhibited strong anti-Islamic bias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303704" y="794895"/>
            <a:ext cx="10297334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xmlns="" id="{C8FACE3F-594F-441A-AED0-4F2B9EBD1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91" y="983646"/>
            <a:ext cx="11552052" cy="581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4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 Placeholder 3"/>
          <p:cNvSpPr txBox="1">
            <a:spLocks/>
          </p:cNvSpPr>
          <p:nvPr/>
        </p:nvSpPr>
        <p:spPr>
          <a:xfrm>
            <a:off x="304802" y="24053"/>
            <a:ext cx="11887201" cy="12256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sz="4267" b="1" kern="1200" cap="none" baseline="0">
                <a:solidFill>
                  <a:srgbClr val="0041A0"/>
                </a:solidFill>
                <a:latin typeface="Century Gothic"/>
                <a:ea typeface="+mn-ea"/>
                <a:cs typeface="Century Gothic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3733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»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0">
                <a:solidFill>
                  <a:schemeClr val="tx1"/>
                </a:solidFill>
              </a:rPr>
              <a:t>Peak Period Topic Analysis</a:t>
            </a:r>
            <a:endParaRPr lang="en-US" sz="3800" i="1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312941" y="704840"/>
            <a:ext cx="11197879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xmlns="" id="{8EE33206-D31A-482E-B428-6C648F939350}"/>
              </a:ext>
            </a:extLst>
          </p:cNvPr>
          <p:cNvSpPr txBox="1">
            <a:spLocks/>
          </p:cNvSpPr>
          <p:nvPr/>
        </p:nvSpPr>
        <p:spPr>
          <a:xfrm>
            <a:off x="8902591" y="2167131"/>
            <a:ext cx="3235661" cy="34156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lang="en-US" sz="28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lang="en-US" sz="24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lang="en-US" sz="20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lang="en-US" sz="20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»"/>
              <a:defRPr lang="en-US" sz="20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565" indent="-456565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High traffic before, during and after Aug 11-12, 2017 Charlottesville, VA </a:t>
            </a:r>
            <a:r>
              <a:rPr lang="en-US">
                <a:solidFill>
                  <a:srgbClr val="00B0F0"/>
                </a:solidFill>
                <a:cs typeface="Calibri"/>
              </a:rPr>
              <a:t>Unite the Right Rally</a:t>
            </a:r>
          </a:p>
          <a:p>
            <a:pPr marL="456565" indent="-45656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endParaRPr lang="en-US" sz="3200"/>
          </a:p>
        </p:txBody>
      </p:sp>
      <p:pic>
        <p:nvPicPr>
          <p:cNvPr id="3" name="Picture 4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xmlns="" id="{5D018EB2-870E-41D6-BFCE-72CC152B7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55" y="863600"/>
            <a:ext cx="8893078" cy="576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0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2B65F90-F56F-471F-8700-E7A20FE80518}"/>
              </a:ext>
            </a:extLst>
          </p:cNvPr>
          <p:cNvSpPr/>
          <p:nvPr/>
        </p:nvSpPr>
        <p:spPr>
          <a:xfrm>
            <a:off x="4159417" y="3030705"/>
            <a:ext cx="4417088" cy="83099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80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 </a:t>
            </a:r>
            <a:r>
              <a:rPr lang="en-US" sz="4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</a:rPr>
              <a:t>Times of Day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664FD34-24FA-4698-B963-DB0193836215}"/>
              </a:ext>
            </a:extLst>
          </p:cNvPr>
          <p:cNvSpPr/>
          <p:nvPr/>
        </p:nvSpPr>
        <p:spPr>
          <a:xfrm>
            <a:off x="471364" y="416334"/>
            <a:ext cx="11195538" cy="58737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3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/>
          <p:cNvGrpSpPr/>
          <p:nvPr/>
        </p:nvGrpSpPr>
        <p:grpSpPr>
          <a:xfrm>
            <a:off x="1171168" y="595831"/>
            <a:ext cx="10208035" cy="6093383"/>
            <a:chOff x="831376" y="109708"/>
            <a:chExt cx="8164093" cy="5414792"/>
          </a:xfrm>
        </p:grpSpPr>
        <p:sp>
          <p:nvSpPr>
            <p:cNvPr id="47" name="Rectangle 46"/>
            <p:cNvSpPr/>
            <p:nvPr/>
          </p:nvSpPr>
          <p:spPr>
            <a:xfrm>
              <a:off x="831376" y="633004"/>
              <a:ext cx="8164092" cy="489149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172215"/>
              <a:endParaRPr lang="en-US" kern="0">
                <a:solidFill>
                  <a:sysClr val="window" lastClr="FFFFFF"/>
                </a:solidFill>
              </a:endParaRPr>
            </a:p>
          </p:txBody>
        </p:sp>
        <p:pic>
          <p:nvPicPr>
            <p:cNvPr id="48" name="Picture 10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45" t="36614" r="35019" b="40015"/>
            <a:stretch/>
          </p:blipFill>
          <p:spPr bwMode="auto">
            <a:xfrm>
              <a:off x="1499577" y="2171337"/>
              <a:ext cx="6064635" cy="1442939"/>
            </a:xfrm>
            <a:prstGeom prst="rect">
              <a:avLst/>
            </a:prstGeom>
            <a:noFill/>
            <a:ln>
              <a:noFill/>
            </a:ln>
            <a:effectLst>
              <a:outerShdw blurRad="139700" dist="38100" dir="5400000" algn="t" rotWithShape="0">
                <a:prstClr val="black">
                  <a:alpha val="82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TextBox 48"/>
            <p:cNvSpPr txBox="1"/>
            <p:nvPr/>
          </p:nvSpPr>
          <p:spPr>
            <a:xfrm rot="16200000">
              <a:off x="377027" y="3417357"/>
              <a:ext cx="1374173" cy="393838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algn="ctr" defTabSz="1172215"/>
              <a:r>
                <a:rPr lang="en-US" sz="2600" b="1" kern="0">
                  <a:solidFill>
                    <a:sysClr val="windowText" lastClr="000000"/>
                  </a:solidFill>
                </a:rPr>
                <a:t>Topics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 rot="18747444">
              <a:off x="1193623" y="1161945"/>
              <a:ext cx="2246955" cy="295378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defTabSz="1172215"/>
              <a:r>
                <a:rPr lang="en-US" b="1" kern="0">
                  <a:solidFill>
                    <a:srgbClr val="8064A2">
                      <a:lumMod val="75000"/>
                    </a:srgbClr>
                  </a:solidFill>
                </a:rPr>
                <a:t>2 </a:t>
              </a:r>
              <a:r>
                <a:rPr lang="en-US" b="1" kern="0" err="1">
                  <a:solidFill>
                    <a:srgbClr val="8064A2">
                      <a:lumMod val="75000"/>
                    </a:srgbClr>
                  </a:solidFill>
                </a:rPr>
                <a:t>hrs</a:t>
              </a:r>
              <a:r>
                <a:rPr lang="en-US" b="1" kern="0">
                  <a:solidFill>
                    <a:srgbClr val="8064A2">
                      <a:lumMod val="75000"/>
                    </a:srgbClr>
                  </a:solidFill>
                </a:rPr>
                <a:t> before work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 rot="18747444">
              <a:off x="2085331" y="1161946"/>
              <a:ext cx="2246955" cy="295378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defTabSz="1172215"/>
              <a:r>
                <a:rPr lang="en-US" b="1" kern="0">
                  <a:solidFill>
                    <a:srgbClr val="8064A2">
                      <a:lumMod val="75000"/>
                    </a:srgbClr>
                  </a:solidFill>
                </a:rPr>
                <a:t>morning work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 rot="18747444">
              <a:off x="3072526" y="1150183"/>
              <a:ext cx="2246955" cy="295378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defTabSz="1172215"/>
              <a:r>
                <a:rPr lang="en-US" b="1" kern="0">
                  <a:solidFill>
                    <a:srgbClr val="8064A2">
                      <a:lumMod val="75000"/>
                    </a:srgbClr>
                  </a:solidFill>
                </a:rPr>
                <a:t>lunch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 rot="18747444">
              <a:off x="3837931" y="1182404"/>
              <a:ext cx="2246955" cy="295378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defTabSz="1172215"/>
              <a:r>
                <a:rPr lang="en-US" b="1" kern="0">
                  <a:solidFill>
                    <a:srgbClr val="8064A2">
                      <a:lumMod val="75000"/>
                    </a:srgbClr>
                  </a:solidFill>
                </a:rPr>
                <a:t>afternoon work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 rot="18747444">
              <a:off x="4752331" y="1085497"/>
              <a:ext cx="2246955" cy="295378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defTabSz="1172215"/>
              <a:r>
                <a:rPr lang="en-US" b="1" kern="0">
                  <a:solidFill>
                    <a:srgbClr val="8064A2">
                      <a:lumMod val="75000"/>
                    </a:srgbClr>
                  </a:solidFill>
                </a:rPr>
                <a:t>2 </a:t>
              </a:r>
              <a:r>
                <a:rPr lang="en-US" b="1" kern="0" err="1">
                  <a:solidFill>
                    <a:srgbClr val="8064A2">
                      <a:lumMod val="75000"/>
                    </a:srgbClr>
                  </a:solidFill>
                </a:rPr>
                <a:t>hrs</a:t>
              </a:r>
              <a:r>
                <a:rPr lang="en-US" b="1" kern="0">
                  <a:solidFill>
                    <a:srgbClr val="8064A2">
                      <a:lumMod val="75000"/>
                    </a:srgbClr>
                  </a:solidFill>
                </a:rPr>
                <a:t> after work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 rot="18747444">
              <a:off x="5590531" y="1150184"/>
              <a:ext cx="2246955" cy="295378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defTabSz="1172215"/>
              <a:r>
                <a:rPr lang="en-US" b="1" kern="0">
                  <a:solidFill>
                    <a:srgbClr val="8064A2">
                      <a:lumMod val="75000"/>
                    </a:srgbClr>
                  </a:solidFill>
                </a:rPr>
                <a:t>evening leisure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 rot="18747444">
              <a:off x="6581131" y="1126596"/>
              <a:ext cx="2246955" cy="295378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defTabSz="1172215"/>
              <a:r>
                <a:rPr lang="en-US" b="1" kern="0">
                  <a:solidFill>
                    <a:srgbClr val="8064A2">
                      <a:lumMod val="75000"/>
                    </a:srgbClr>
                  </a:solidFill>
                </a:rPr>
                <a:t>sleep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 rot="16200000">
              <a:off x="351602" y="1377792"/>
              <a:ext cx="1374173" cy="393838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algn="ctr" defTabSz="1172215"/>
              <a:r>
                <a:rPr lang="en-US" sz="2600" b="1" kern="0">
                  <a:solidFill>
                    <a:sysClr val="windowText" lastClr="000000"/>
                  </a:solidFill>
                </a:rPr>
                <a:t>Time</a:t>
              </a:r>
            </a:p>
          </p:txBody>
        </p:sp>
        <p:pic>
          <p:nvPicPr>
            <p:cNvPr id="58" name="Picture 11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563" t="36751" r="5799" b="49831"/>
            <a:stretch/>
          </p:blipFill>
          <p:spPr bwMode="auto">
            <a:xfrm>
              <a:off x="1499577" y="3848101"/>
              <a:ext cx="6068806" cy="1411004"/>
            </a:xfrm>
            <a:prstGeom prst="rect">
              <a:avLst/>
            </a:prstGeom>
            <a:noFill/>
            <a:ln>
              <a:noFill/>
            </a:ln>
            <a:effectLst>
              <a:outerShdw blurRad="139700" dist="38100" dir="5400000" algn="t" rotWithShape="0">
                <a:prstClr val="black">
                  <a:alpha val="82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" name="TextBox 58"/>
            <p:cNvSpPr txBox="1"/>
            <p:nvPr/>
          </p:nvSpPr>
          <p:spPr>
            <a:xfrm>
              <a:off x="7564212" y="1818404"/>
              <a:ext cx="1198788" cy="437598"/>
            </a:xfrm>
            <a:prstGeom prst="rect">
              <a:avLst/>
            </a:prstGeom>
            <a:solidFill>
              <a:srgbClr val="00B0F0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lIns="91436" tIns="45718" rIns="91436" bIns="45718" rtlCol="0">
              <a:spAutoFit/>
            </a:bodyPr>
            <a:lstStyle/>
            <a:p>
              <a:pPr algn="ctr" defTabSz="1172215"/>
              <a:r>
                <a:rPr lang="en-US" sz="2600" b="1" kern="0">
                  <a:solidFill>
                    <a:prstClr val="white"/>
                  </a:solidFill>
                </a:rPr>
                <a:t>Left Troll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576123" y="3597677"/>
              <a:ext cx="1419346" cy="437598"/>
            </a:xfrm>
            <a:prstGeom prst="rect">
              <a:avLst/>
            </a:prstGeom>
            <a:solidFill>
              <a:srgbClr val="C00000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lIns="91436" tIns="45718" rIns="91436" bIns="45718" rtlCol="0">
              <a:spAutoFit/>
            </a:bodyPr>
            <a:lstStyle/>
            <a:p>
              <a:pPr algn="ctr" defTabSz="1172215"/>
              <a:r>
                <a:rPr lang="en-US" sz="2600" b="1" kern="0">
                  <a:solidFill>
                    <a:prstClr val="white"/>
                  </a:solidFill>
                </a:rPr>
                <a:t>Right Troll</a:t>
              </a:r>
            </a:p>
          </p:txBody>
        </p:sp>
      </p:grpSp>
      <p:sp>
        <p:nvSpPr>
          <p:cNvPr id="17" name="Text Placeholder 3"/>
          <p:cNvSpPr txBox="1">
            <a:spLocks/>
          </p:cNvSpPr>
          <p:nvPr/>
        </p:nvSpPr>
        <p:spPr>
          <a:xfrm>
            <a:off x="304805" y="24053"/>
            <a:ext cx="11887201" cy="1225684"/>
          </a:xfrm>
          <a:prstGeom prst="rect">
            <a:avLst/>
          </a:prstGeom>
        </p:spPr>
        <p:txBody>
          <a:bodyPr vert="horz" lIns="91432" tIns="45717" rIns="91432" bIns="45717" rtlCol="0">
            <a:noAutofit/>
          </a:bodyPr>
          <a:lstStyle>
            <a:lvl1pPr marL="0" indent="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sz="4267" b="1" kern="1200" cap="none" baseline="0">
                <a:solidFill>
                  <a:srgbClr val="0041A0"/>
                </a:solidFill>
                <a:latin typeface="Century Gothic"/>
                <a:ea typeface="+mn-ea"/>
                <a:cs typeface="Century Gothic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3733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»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0">
                <a:solidFill>
                  <a:schemeClr val="tx1"/>
                </a:solidFill>
              </a:rPr>
              <a:t>Time Defined by Hours of Workday Productivity</a:t>
            </a:r>
            <a:endParaRPr lang="en-US" sz="3800" i="1">
              <a:solidFill>
                <a:schemeClr val="tx1"/>
              </a:solidFill>
            </a:endParaRP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304803" y="766314"/>
            <a:ext cx="11410947" cy="413047"/>
          </a:xfrm>
          <a:prstGeom prst="rect">
            <a:avLst/>
          </a:prstGeom>
        </p:spPr>
        <p:txBody>
          <a:bodyPr vert="horz" lIns="91432" tIns="45717" rIns="91432" bIns="45717" rtlCol="0">
            <a:no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lang="en-US" sz="28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lang="en-US" sz="24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lang="en-US" sz="20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lang="en-US" sz="20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»"/>
              <a:defRPr lang="en-US" sz="20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Were there certain times the trolls wanted the most people viewing their messages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38340" y="1141259"/>
            <a:ext cx="11447261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8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3"/>
          <p:cNvSpPr txBox="1">
            <a:spLocks/>
          </p:cNvSpPr>
          <p:nvPr/>
        </p:nvSpPr>
        <p:spPr>
          <a:xfrm>
            <a:off x="190502" y="24056"/>
            <a:ext cx="11887201" cy="708025"/>
          </a:xfrm>
          <a:prstGeom prst="rect">
            <a:avLst/>
          </a:prstGeom>
        </p:spPr>
        <p:txBody>
          <a:bodyPr vert="horz" lIns="91432" tIns="45717" rIns="91432" bIns="45717" rtlCol="0">
            <a:noAutofit/>
          </a:bodyPr>
          <a:lstStyle>
            <a:lvl1pPr marL="0" indent="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sz="4267" b="1" kern="1200" cap="none" baseline="0">
                <a:solidFill>
                  <a:srgbClr val="0041A0"/>
                </a:solidFill>
                <a:latin typeface="Century Gothic"/>
                <a:ea typeface="+mn-ea"/>
                <a:cs typeface="Century Gothic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3733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»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0">
                <a:solidFill>
                  <a:schemeClr val="tx1"/>
                </a:solidFill>
              </a:rPr>
              <a:t>Average Emotion usage per time of day</a:t>
            </a:r>
          </a:p>
        </p:txBody>
      </p:sp>
      <p:sp>
        <p:nvSpPr>
          <p:cNvPr id="29" name="Text Placeholder 2"/>
          <p:cNvSpPr txBox="1">
            <a:spLocks/>
          </p:cNvSpPr>
          <p:nvPr/>
        </p:nvSpPr>
        <p:spPr>
          <a:xfrm>
            <a:off x="221927" y="616687"/>
            <a:ext cx="11740567" cy="580128"/>
          </a:xfrm>
          <a:prstGeom prst="rect">
            <a:avLst/>
          </a:prstGeom>
        </p:spPr>
        <p:txBody>
          <a:bodyPr vert="horz" lIns="91432" tIns="45717" rIns="91432" bIns="45717" rtlCol="0" anchor="t">
            <a:no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lang="en-US" sz="28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lang="en-US" sz="24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lang="en-US" sz="20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lang="en-US" sz="20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»"/>
              <a:defRPr lang="en-US" sz="20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</a:rPr>
              <a:t>This visual details the changes in the amount of emotions used in the messages 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96010" y="1018691"/>
            <a:ext cx="9864903" cy="21167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/>
          <p:cNvSpPr txBox="1">
            <a:spLocks/>
          </p:cNvSpPr>
          <p:nvPr/>
        </p:nvSpPr>
        <p:spPr>
          <a:xfrm>
            <a:off x="10444844" y="1318992"/>
            <a:ext cx="1632859" cy="2407880"/>
          </a:xfrm>
          <a:prstGeom prst="rect">
            <a:avLst/>
          </a:prstGeom>
        </p:spPr>
        <p:txBody>
          <a:bodyPr vert="horz" lIns="91432" tIns="45717" rIns="91432" bIns="45717" rtlCol="0" anchor="t">
            <a:noAutofit/>
          </a:bodyPr>
          <a:lstStyle>
            <a:lvl1pPr marL="0" indent="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sz="4267" b="1" kern="1200" cap="none" baseline="0">
                <a:solidFill>
                  <a:srgbClr val="0041A0"/>
                </a:solidFill>
                <a:latin typeface="Century Gothic"/>
                <a:ea typeface="+mn-ea"/>
                <a:cs typeface="Century Gothic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3733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»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Over the entire tweet set:</a:t>
            </a:r>
          </a:p>
          <a:p>
            <a:pPr>
              <a:spcBef>
                <a:spcPts val="600"/>
              </a:spcBef>
            </a:pPr>
            <a:r>
              <a:rPr lang="en-US" sz="2000" b="0">
                <a:solidFill>
                  <a:schemeClr val="tx1">
                    <a:lumMod val="85000"/>
                    <a:lumOff val="15000"/>
                  </a:schemeClr>
                </a:solidFill>
              </a:rPr>
              <a:t>Tweets exhibit greater degrees of </a:t>
            </a:r>
            <a:r>
              <a:rPr lang="en-US" sz="2000">
                <a:solidFill>
                  <a:srgbClr val="00B0F0"/>
                </a:solidFill>
              </a:rPr>
              <a:t>fear, anger, and trust</a:t>
            </a:r>
            <a:r>
              <a:rPr lang="en-US" sz="2000" b="0">
                <a:solidFill>
                  <a:srgbClr val="00B0F0"/>
                </a:solidFill>
              </a:rPr>
              <a:t> </a:t>
            </a:r>
            <a:r>
              <a:rPr lang="en-US" sz="2000" b="0">
                <a:solidFill>
                  <a:schemeClr val="tx1">
                    <a:lumMod val="85000"/>
                    <a:lumOff val="15000"/>
                  </a:schemeClr>
                </a:solidFill>
              </a:rPr>
              <a:t>than other emotions</a:t>
            </a:r>
          </a:p>
        </p:txBody>
      </p:sp>
      <p:pic>
        <p:nvPicPr>
          <p:cNvPr id="2" name="Picture 2" descr="A close up of a map&#10;&#10;Description generated with very high confidence">
            <a:extLst>
              <a:ext uri="{FF2B5EF4-FFF2-40B4-BE49-F238E27FC236}">
                <a16:creationId xmlns:a16="http://schemas.microsoft.com/office/drawing/2014/main" xmlns="" id="{FDDA7474-30FA-4C74-98F4-B7F9541DF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32" y="1318992"/>
            <a:ext cx="9850581" cy="481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14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3"/>
          <p:cNvSpPr txBox="1">
            <a:spLocks/>
          </p:cNvSpPr>
          <p:nvPr/>
        </p:nvSpPr>
        <p:spPr>
          <a:xfrm>
            <a:off x="190502" y="24056"/>
            <a:ext cx="11887201" cy="708025"/>
          </a:xfrm>
          <a:prstGeom prst="rect">
            <a:avLst/>
          </a:prstGeom>
        </p:spPr>
        <p:txBody>
          <a:bodyPr vert="horz" lIns="91432" tIns="45717" rIns="91432" bIns="45717" rtlCol="0" anchor="t">
            <a:noAutofit/>
          </a:bodyPr>
          <a:lstStyle>
            <a:lvl1pPr marL="0" indent="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sz="4267" b="1" kern="1200" cap="none" baseline="0">
                <a:solidFill>
                  <a:srgbClr val="0041A0"/>
                </a:solidFill>
                <a:latin typeface="Century Gothic"/>
                <a:ea typeface="+mn-ea"/>
                <a:cs typeface="Century Gothic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3733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»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0">
                <a:solidFill>
                  <a:schemeClr val="tx1"/>
                </a:solidFill>
              </a:rPr>
              <a:t>Emotional appeal per time of day…</a:t>
            </a:r>
          </a:p>
        </p:txBody>
      </p:sp>
      <p:sp>
        <p:nvSpPr>
          <p:cNvPr id="29" name="Text Placeholder 2"/>
          <p:cNvSpPr txBox="1">
            <a:spLocks/>
          </p:cNvSpPr>
          <p:nvPr/>
        </p:nvSpPr>
        <p:spPr>
          <a:xfrm>
            <a:off x="190178" y="637854"/>
            <a:ext cx="10999735" cy="580128"/>
          </a:xfrm>
          <a:prstGeom prst="rect">
            <a:avLst/>
          </a:prstGeom>
        </p:spPr>
        <p:txBody>
          <a:bodyPr vert="horz" lIns="91432" tIns="45717" rIns="91432" bIns="45717" rtlCol="0" anchor="t">
            <a:no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lang="en-US" sz="28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lang="en-US" sz="24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lang="en-US" sz="20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lang="en-US" sz="20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»"/>
              <a:defRPr lang="en-US" sz="20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>
                <a:solidFill>
                  <a:schemeClr val="tx1">
                    <a:lumMod val="65000"/>
                    <a:lumOff val="35000"/>
                  </a:schemeClr>
                </a:solidFill>
              </a:rPr>
              <a:t>At what times of day and what emotions are being presented to us 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64259" y="1039857"/>
            <a:ext cx="9833152" cy="21167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9571570" y="1214418"/>
            <a:ext cx="2506133" cy="4324255"/>
          </a:xfrm>
          <a:prstGeom prst="rect">
            <a:avLst/>
          </a:prstGeom>
        </p:spPr>
        <p:txBody>
          <a:bodyPr wrap="square" lIns="91432" tIns="45717" rIns="91432" bIns="45717" anchor="t">
            <a:spAutoFit/>
          </a:bodyPr>
          <a:lstStyle/>
          <a:p>
            <a:pPr>
              <a:spcBef>
                <a:spcPts val="600"/>
              </a:spcBef>
            </a:pPr>
            <a:r>
              <a:rPr lang="en-US" sz="2200" b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The Russian Right and Left Trolls had similar goals even if targeted groups differed: </a:t>
            </a:r>
          </a:p>
          <a:p>
            <a:pPr>
              <a:spcBef>
                <a:spcPts val="600"/>
              </a:spcBef>
            </a:pP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Used the main emotions of </a:t>
            </a:r>
            <a:r>
              <a:rPr lang="en-US" sz="2000" b="1">
                <a:solidFill>
                  <a:srgbClr val="00B0F0"/>
                </a:solidFill>
                <a:latin typeface="Bahnschrift SemiCondensed" panose="020B0502040204020203" pitchFamily="34" charset="0"/>
              </a:rPr>
              <a:t>Fear</a:t>
            </a:r>
            <a:r>
              <a:rPr lang="en-US" sz="2000">
                <a:solidFill>
                  <a:srgbClr val="00B0F0"/>
                </a:solidFill>
                <a:latin typeface="Bahnschrift SemiCondensed" panose="020B0502040204020203" pitchFamily="34" charset="0"/>
              </a:rPr>
              <a:t>, </a:t>
            </a:r>
            <a:r>
              <a:rPr lang="en-US" sz="2000" b="1">
                <a:solidFill>
                  <a:srgbClr val="00B0F0"/>
                </a:solidFill>
                <a:latin typeface="Bahnschrift SemiCondensed" panose="020B0502040204020203" pitchFamily="34" charset="0"/>
              </a:rPr>
              <a:t>Trust</a:t>
            </a:r>
            <a:r>
              <a:rPr lang="en-US" sz="2000">
                <a:solidFill>
                  <a:srgbClr val="00B0F0"/>
                </a:solidFill>
                <a:latin typeface="Bahnschrift SemiCondensed" panose="020B0502040204020203" pitchFamily="34" charset="0"/>
              </a:rPr>
              <a:t> and </a:t>
            </a:r>
            <a:r>
              <a:rPr lang="en-US" sz="2000" b="1">
                <a:solidFill>
                  <a:srgbClr val="00B0F0"/>
                </a:solidFill>
                <a:latin typeface="Bahnschrift SemiCondensed" panose="020B0502040204020203" pitchFamily="34" charset="0"/>
              </a:rPr>
              <a:t>Anger</a:t>
            </a:r>
            <a:r>
              <a:rPr lang="en-US" sz="2000">
                <a:solidFill>
                  <a:srgbClr val="00B0F0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similarly –they seemed to send the Right to bed with higher levels of these emotions!</a:t>
            </a:r>
            <a:endParaRPr lang="en-US" sz="2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B9F854C2-BB1E-436C-B499-45085257B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78" y="1214418"/>
            <a:ext cx="9379527" cy="48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73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>
            <a:extLst>
              <a:ext uri="{FF2B5EF4-FFF2-40B4-BE49-F238E27FC236}">
                <a16:creationId xmlns:a16="http://schemas.microsoft.com/office/drawing/2014/main" xmlns="" id="{F4998BE3-8C47-4CC8-BE59-E3B67D9718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730" y="1767722"/>
            <a:ext cx="11412537" cy="300345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n-US" sz="3200" b="1">
                <a:latin typeface="Century Gothic" panose="020B0502020202020204" pitchFamily="34" charset="0"/>
                <a:cs typeface="Calibri"/>
              </a:rPr>
              <a:t>so· </a:t>
            </a:r>
            <a:r>
              <a:rPr lang="en-US" sz="3200" b="1" err="1">
                <a:latin typeface="Century Gothic" panose="020B0502020202020204" pitchFamily="34" charset="0"/>
                <a:cs typeface="Calibri"/>
              </a:rPr>
              <a:t>cial</a:t>
            </a:r>
            <a:r>
              <a:rPr lang="en-US" sz="3200" b="1">
                <a:latin typeface="Century Gothic" panose="020B0502020202020204" pitchFamily="34" charset="0"/>
                <a:cs typeface="Calibri"/>
              </a:rPr>
              <a:t>  </a:t>
            </a:r>
            <a:r>
              <a:rPr lang="en-US" sz="3200" b="1" err="1">
                <a:latin typeface="Century Gothic" panose="020B0502020202020204" pitchFamily="34" charset="0"/>
                <a:cs typeface="Calibri"/>
              </a:rPr>
              <a:t>en</a:t>
            </a:r>
            <a:r>
              <a:rPr lang="en-US" sz="3200" b="1">
                <a:latin typeface="Century Gothic" panose="020B0502020202020204" pitchFamily="34" charset="0"/>
                <a:cs typeface="Calibri"/>
              </a:rPr>
              <a:t>· </a:t>
            </a:r>
            <a:r>
              <a:rPr lang="en-US" sz="3200" b="1" err="1">
                <a:latin typeface="Century Gothic" panose="020B0502020202020204" pitchFamily="34" charset="0"/>
                <a:cs typeface="Calibri"/>
              </a:rPr>
              <a:t>gi</a:t>
            </a:r>
            <a:r>
              <a:rPr lang="en-US" sz="3200" b="1">
                <a:latin typeface="Century Gothic" panose="020B0502020202020204" pitchFamily="34" charset="0"/>
                <a:cs typeface="Calibri"/>
              </a:rPr>
              <a:t>· </a:t>
            </a:r>
            <a:r>
              <a:rPr lang="en-US" sz="3200" b="1" err="1">
                <a:latin typeface="Century Gothic" panose="020B0502020202020204" pitchFamily="34" charset="0"/>
                <a:cs typeface="Calibri"/>
              </a:rPr>
              <a:t>neer</a:t>
            </a:r>
            <a:r>
              <a:rPr lang="en-US" sz="3200" b="1">
                <a:latin typeface="Century Gothic" panose="020B0502020202020204" pitchFamily="34" charset="0"/>
                <a:cs typeface="Calibri"/>
              </a:rPr>
              <a:t>· </a:t>
            </a:r>
            <a:r>
              <a:rPr lang="en-US" sz="3200" b="1" err="1">
                <a:latin typeface="Century Gothic" panose="020B0502020202020204" pitchFamily="34" charset="0"/>
                <a:cs typeface="Calibri"/>
              </a:rPr>
              <a:t>ing</a:t>
            </a:r>
            <a:endParaRPr lang="en-US" sz="3200" b="1">
              <a:latin typeface="Century Gothic" panose="020B0502020202020204" pitchFamily="34" charset="0"/>
              <a:cs typeface="Calibri"/>
            </a:endParaRPr>
          </a:p>
          <a:p>
            <a:pPr marL="0" indent="0" algn="ctr">
              <a:buNone/>
            </a:pPr>
            <a:r>
              <a:rPr lang="en-US" sz="3200" b="1">
                <a:latin typeface="Century Gothic" panose="020B0502020202020204" pitchFamily="34" charset="0"/>
                <a:cs typeface="Calibri"/>
              </a:rPr>
              <a:t>/ˈ</a:t>
            </a:r>
            <a:r>
              <a:rPr lang="en-US" sz="3200" b="1" err="1">
                <a:latin typeface="Century Gothic" panose="020B0502020202020204" pitchFamily="34" charset="0"/>
                <a:cs typeface="Calibri"/>
              </a:rPr>
              <a:t>sōSHəl</a:t>
            </a:r>
            <a:r>
              <a:rPr lang="en-US" sz="3200" b="1">
                <a:latin typeface="Century Gothic" panose="020B0502020202020204" pitchFamily="34" charset="0"/>
                <a:cs typeface="Calibri"/>
              </a:rPr>
              <a:t> ˌ</a:t>
            </a:r>
            <a:r>
              <a:rPr lang="en-US" sz="3200" b="1" err="1">
                <a:latin typeface="Century Gothic" panose="020B0502020202020204" pitchFamily="34" charset="0"/>
                <a:cs typeface="Calibri"/>
              </a:rPr>
              <a:t>enjəˈni</a:t>
            </a:r>
            <a:r>
              <a:rPr lang="en-US" sz="3200" b="1">
                <a:latin typeface="Century Gothic" panose="020B0502020202020204" pitchFamily="34" charset="0"/>
                <a:cs typeface="Calibri"/>
              </a:rPr>
              <a:t>(</a:t>
            </a:r>
            <a:r>
              <a:rPr lang="en-US" sz="3200" b="1" err="1">
                <a:latin typeface="Century Gothic" panose="020B0502020202020204" pitchFamily="34" charset="0"/>
                <a:cs typeface="Calibri"/>
              </a:rPr>
              <a:t>ə</a:t>
            </a:r>
            <a:r>
              <a:rPr lang="en-US" sz="3200" b="1">
                <a:latin typeface="Century Gothic" panose="020B0502020202020204" pitchFamily="34" charset="0"/>
                <a:cs typeface="Calibri"/>
              </a:rPr>
              <a:t>)</a:t>
            </a:r>
            <a:r>
              <a:rPr lang="en-US" sz="3200" b="1" err="1">
                <a:latin typeface="Century Gothic" panose="020B0502020202020204" pitchFamily="34" charset="0"/>
                <a:cs typeface="Calibri"/>
              </a:rPr>
              <a:t>riNG</a:t>
            </a:r>
            <a:r>
              <a:rPr lang="en-US" sz="3200" b="1">
                <a:latin typeface="Century Gothic" panose="020B0502020202020204" pitchFamily="34" charset="0"/>
                <a:cs typeface="Calibri"/>
              </a:rPr>
              <a:t>/</a:t>
            </a:r>
          </a:p>
          <a:p>
            <a:pPr marL="0" indent="0" algn="ctr">
              <a:buNone/>
            </a:pPr>
            <a:r>
              <a:rPr lang="en-US" sz="3200" i="1">
                <a:latin typeface="Century Gothic" panose="020B0502020202020204" pitchFamily="34" charset="0"/>
                <a:cs typeface="Calibri"/>
              </a:rPr>
              <a:t>noun</a:t>
            </a:r>
            <a:endParaRPr lang="en-US" sz="3200">
              <a:latin typeface="Century Gothic" panose="020B0502020202020204" pitchFamily="34" charset="0"/>
              <a:cs typeface="Calibri"/>
            </a:endParaRPr>
          </a:p>
          <a:p>
            <a:pPr marL="0" indent="0" algn="ctr">
              <a:buNone/>
            </a:pPr>
            <a:r>
              <a:rPr lang="en-US" sz="3200">
                <a:latin typeface="Century Gothic" panose="020B0502020202020204" pitchFamily="34" charset="0"/>
                <a:cs typeface="Calibri"/>
              </a:rPr>
              <a:t>the use of </a:t>
            </a:r>
            <a:r>
              <a:rPr lang="en-US" sz="3200" b="1" i="1">
                <a:solidFill>
                  <a:srgbClr val="00B0F0"/>
                </a:solidFill>
                <a:latin typeface="Century Gothic" panose="020B0502020202020204" pitchFamily="34" charset="0"/>
                <a:cs typeface="Calibri"/>
              </a:rPr>
              <a:t>centralized planning</a:t>
            </a:r>
            <a:r>
              <a:rPr lang="en-US" sz="3200">
                <a:solidFill>
                  <a:srgbClr val="00B0F0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n-US" sz="3200">
                <a:latin typeface="Century Gothic" panose="020B0502020202020204" pitchFamily="34" charset="0"/>
                <a:cs typeface="Calibri"/>
              </a:rPr>
              <a:t>to </a:t>
            </a:r>
            <a:r>
              <a:rPr lang="en-US" sz="3200" b="1" i="1">
                <a:solidFill>
                  <a:srgbClr val="00B0F0"/>
                </a:solidFill>
                <a:latin typeface="Century Gothic" panose="020B0502020202020204" pitchFamily="34" charset="0"/>
                <a:cs typeface="Calibri"/>
              </a:rPr>
              <a:t>manage social change </a:t>
            </a:r>
            <a:r>
              <a:rPr lang="en-US" sz="3200">
                <a:latin typeface="Century Gothic" panose="020B0502020202020204" pitchFamily="34" charset="0"/>
                <a:cs typeface="Calibri"/>
              </a:rPr>
              <a:t>and regulate the future development and behavior of a society</a:t>
            </a:r>
            <a:endParaRPr lang="en-US" sz="320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>
              <a:latin typeface="Century Gothic" panose="020B0502020202020204" pitchFamily="34" charset="0"/>
              <a:cs typeface="Calibri"/>
            </a:endParaRPr>
          </a:p>
          <a:p>
            <a:pPr marL="190500">
              <a:buNone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5273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/>
          <p:cNvSpPr/>
          <p:nvPr/>
        </p:nvSpPr>
        <p:spPr>
          <a:xfrm>
            <a:off x="715940" y="1502054"/>
            <a:ext cx="10629646" cy="5219837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097280">
              <a:defRPr/>
            </a:pPr>
            <a:endParaRPr lang="en-US" sz="2160" kern="0">
              <a:solidFill>
                <a:sysClr val="window" lastClr="FFFFFF"/>
              </a:solidFill>
              <a:latin typeface="Calibri"/>
            </a:endParaRPr>
          </a:p>
        </p:txBody>
      </p:sp>
      <p:pic>
        <p:nvPicPr>
          <p:cNvPr id="119" name="Picture 1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9" r="26819" b="20245"/>
          <a:stretch/>
        </p:blipFill>
        <p:spPr>
          <a:xfrm>
            <a:off x="1135228" y="3711273"/>
            <a:ext cx="5069772" cy="29823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0" name="Picture 1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5" t="36614" r="34902" b="40015"/>
          <a:stretch/>
        </p:blipFill>
        <p:spPr bwMode="auto">
          <a:xfrm>
            <a:off x="1152279" y="2521639"/>
            <a:ext cx="5009470" cy="119911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EEECE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" name="Rectangle 120"/>
          <p:cNvSpPr/>
          <p:nvPr/>
        </p:nvSpPr>
        <p:spPr>
          <a:xfrm>
            <a:off x="1869262" y="2117705"/>
            <a:ext cx="701287" cy="4604186"/>
          </a:xfrm>
          <a:prstGeom prst="rect">
            <a:avLst/>
          </a:prstGeom>
          <a:solidFill>
            <a:srgbClr val="FFC000">
              <a:alpha val="21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109723" tIns="54862" rIns="109723" bIns="54862" rtlCol="0" anchor="ctr"/>
          <a:lstStyle/>
          <a:p>
            <a:pPr algn="ctr" defTabSz="1097280">
              <a:defRPr/>
            </a:pPr>
            <a:endParaRPr lang="en-US" sz="216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3251225" y="2117705"/>
            <a:ext cx="722932" cy="4604186"/>
          </a:xfrm>
          <a:prstGeom prst="rect">
            <a:avLst/>
          </a:prstGeom>
          <a:solidFill>
            <a:srgbClr val="FFC000">
              <a:alpha val="21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109723" tIns="54862" rIns="109723" bIns="54862" rtlCol="0" anchor="ctr"/>
          <a:lstStyle/>
          <a:p>
            <a:pPr algn="ctr" defTabSz="1097280">
              <a:defRPr/>
            </a:pPr>
            <a:endParaRPr lang="en-US" sz="216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4697960" y="2117705"/>
            <a:ext cx="722932" cy="4604186"/>
          </a:xfrm>
          <a:prstGeom prst="rect">
            <a:avLst/>
          </a:prstGeom>
          <a:solidFill>
            <a:srgbClr val="FFC000">
              <a:alpha val="21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109723" tIns="54862" rIns="109723" bIns="54862" rtlCol="0" anchor="ctr"/>
          <a:lstStyle/>
          <a:p>
            <a:pPr algn="ctr" defTabSz="1097280">
              <a:defRPr/>
            </a:pPr>
            <a:endParaRPr lang="en-US" sz="2160" kern="0">
              <a:solidFill>
                <a:sysClr val="window" lastClr="FFFFFF"/>
              </a:solidFill>
              <a:latin typeface="Calibri"/>
            </a:endParaRPr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" r="26196" b="20726"/>
          <a:stretch/>
        </p:blipFill>
        <p:spPr>
          <a:xfrm>
            <a:off x="6281611" y="3752303"/>
            <a:ext cx="5130876" cy="296436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6" name="Picture 11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63" t="36751" r="5799" b="49831"/>
          <a:stretch/>
        </p:blipFill>
        <p:spPr bwMode="auto">
          <a:xfrm>
            <a:off x="6229684" y="2561365"/>
            <a:ext cx="5043302" cy="117257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EEECE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7" name="Rectangle 126"/>
          <p:cNvSpPr/>
          <p:nvPr/>
        </p:nvSpPr>
        <p:spPr>
          <a:xfrm>
            <a:off x="7017970" y="2112477"/>
            <a:ext cx="701287" cy="4604186"/>
          </a:xfrm>
          <a:prstGeom prst="rect">
            <a:avLst/>
          </a:prstGeom>
          <a:solidFill>
            <a:srgbClr val="FFC000">
              <a:alpha val="21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109723" tIns="54862" rIns="109723" bIns="54862" rtlCol="0" anchor="ctr"/>
          <a:lstStyle/>
          <a:p>
            <a:pPr algn="ctr" defTabSz="1097280">
              <a:defRPr/>
            </a:pPr>
            <a:endParaRPr lang="en-US" sz="216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8399932" y="2112477"/>
            <a:ext cx="722932" cy="4604186"/>
          </a:xfrm>
          <a:prstGeom prst="rect">
            <a:avLst/>
          </a:prstGeom>
          <a:solidFill>
            <a:srgbClr val="FFC000">
              <a:alpha val="21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109723" tIns="54862" rIns="109723" bIns="54862" rtlCol="0" anchor="ctr"/>
          <a:lstStyle/>
          <a:p>
            <a:pPr algn="ctr" defTabSz="1097280">
              <a:defRPr/>
            </a:pPr>
            <a:endParaRPr lang="en-US" sz="216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9846670" y="2112477"/>
            <a:ext cx="722932" cy="4604186"/>
          </a:xfrm>
          <a:prstGeom prst="rect">
            <a:avLst/>
          </a:prstGeom>
          <a:solidFill>
            <a:srgbClr val="FFC000">
              <a:alpha val="21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109723" tIns="54862" rIns="109723" bIns="54862" rtlCol="0" anchor="ctr"/>
          <a:lstStyle/>
          <a:p>
            <a:pPr algn="ctr" defTabSz="1097280">
              <a:defRPr/>
            </a:pPr>
            <a:endParaRPr lang="en-US" sz="216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30" name="TextBox 129"/>
          <p:cNvSpPr txBox="1"/>
          <p:nvPr/>
        </p:nvSpPr>
        <p:spPr>
          <a:xfrm rot="16200000">
            <a:off x="298171" y="2934706"/>
            <a:ext cx="1204867" cy="369328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lIns="109723" tIns="54862" rIns="109723" bIns="54862" rtlCol="0">
            <a:spAutoFit/>
          </a:bodyPr>
          <a:lstStyle/>
          <a:p>
            <a:pPr algn="ctr" defTabSz="1097280">
              <a:defRPr/>
            </a:pPr>
            <a:r>
              <a:rPr lang="en-US" sz="1680" b="1" kern="0">
                <a:solidFill>
                  <a:sysClr val="windowText" lastClr="000000"/>
                </a:solidFill>
              </a:rPr>
              <a:t> Topics</a:t>
            </a:r>
          </a:p>
        </p:txBody>
      </p:sp>
      <p:sp>
        <p:nvSpPr>
          <p:cNvPr id="131" name="TextBox 130"/>
          <p:cNvSpPr txBox="1"/>
          <p:nvPr/>
        </p:nvSpPr>
        <p:spPr>
          <a:xfrm rot="16200000">
            <a:off x="-585297" y="5023040"/>
            <a:ext cx="2971802" cy="369328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lIns="109723" tIns="54862" rIns="109723" bIns="54862" rtlCol="0">
            <a:spAutoFit/>
          </a:bodyPr>
          <a:lstStyle/>
          <a:p>
            <a:pPr algn="ctr" defTabSz="1097280">
              <a:defRPr/>
            </a:pPr>
            <a:r>
              <a:rPr lang="en-US" sz="1680" b="1" kern="0">
                <a:solidFill>
                  <a:sysClr val="windowText" lastClr="000000"/>
                </a:solidFill>
              </a:rPr>
              <a:t>    Average Emotions To Topics</a:t>
            </a:r>
          </a:p>
        </p:txBody>
      </p:sp>
      <p:sp>
        <p:nvSpPr>
          <p:cNvPr id="132" name="TextBox 131"/>
          <p:cNvSpPr txBox="1"/>
          <p:nvPr/>
        </p:nvSpPr>
        <p:spPr>
          <a:xfrm rot="16200000">
            <a:off x="473762" y="1905427"/>
            <a:ext cx="853693" cy="369328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lIns="109723" tIns="54862" rIns="109723" bIns="54862" rtlCol="0">
            <a:spAutoFit/>
          </a:bodyPr>
          <a:lstStyle/>
          <a:p>
            <a:pPr algn="ctr" defTabSz="1097280">
              <a:defRPr/>
            </a:pPr>
            <a:r>
              <a:rPr lang="en-US" sz="1680" b="1" kern="0">
                <a:solidFill>
                  <a:sysClr val="windowText" lastClr="000000"/>
                </a:solidFill>
              </a:rPr>
              <a:t>    Time</a:t>
            </a:r>
          </a:p>
        </p:txBody>
      </p:sp>
      <p:grpSp>
        <p:nvGrpSpPr>
          <p:cNvPr id="133" name="Group 132"/>
          <p:cNvGrpSpPr/>
          <p:nvPr/>
        </p:nvGrpSpPr>
        <p:grpSpPr>
          <a:xfrm>
            <a:off x="1530108" y="685801"/>
            <a:ext cx="4742104" cy="2111468"/>
            <a:chOff x="455591" y="975882"/>
            <a:chExt cx="2669454" cy="1188601"/>
          </a:xfrm>
        </p:grpSpPr>
        <p:sp>
          <p:nvSpPr>
            <p:cNvPr id="134" name="TextBox 133"/>
            <p:cNvSpPr txBox="1"/>
            <p:nvPr/>
          </p:nvSpPr>
          <p:spPr>
            <a:xfrm rot="18747444">
              <a:off x="147894" y="1533744"/>
              <a:ext cx="898378" cy="282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2 </a:t>
              </a:r>
              <a:r>
                <a:rPr lang="en-US" sz="1680" b="1" kern="0" err="1">
                  <a:solidFill>
                    <a:srgbClr val="8064A2">
                      <a:lumMod val="75000"/>
                    </a:srgbClr>
                  </a:solidFill>
                </a:rPr>
                <a:t>hrs</a:t>
              </a: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 before work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 rot="18747444">
              <a:off x="616994" y="1598892"/>
              <a:ext cx="576426" cy="282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morning work</a:t>
              </a:r>
            </a:p>
          </p:txBody>
        </p:sp>
        <p:sp>
          <p:nvSpPr>
            <p:cNvPr id="136" name="TextBox 135"/>
            <p:cNvSpPr txBox="1"/>
            <p:nvPr/>
          </p:nvSpPr>
          <p:spPr>
            <a:xfrm rot="18747444">
              <a:off x="896316" y="1493113"/>
              <a:ext cx="1175261" cy="167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lunch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 rot="18747444">
              <a:off x="1329651" y="1561935"/>
              <a:ext cx="739554" cy="282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afternoon work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 rot="18747444">
              <a:off x="1721076" y="1552220"/>
              <a:ext cx="854617" cy="282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2 </a:t>
              </a:r>
              <a:r>
                <a:rPr lang="en-US" sz="1680" b="1" kern="0" err="1">
                  <a:solidFill>
                    <a:srgbClr val="8064A2">
                      <a:lumMod val="75000"/>
                    </a:srgbClr>
                  </a:solidFill>
                </a:rPr>
                <a:t>hrs</a:t>
              </a: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 after work</a:t>
              </a:r>
            </a:p>
          </p:txBody>
        </p:sp>
        <p:sp>
          <p:nvSpPr>
            <p:cNvPr id="139" name="TextBox 138"/>
            <p:cNvSpPr txBox="1"/>
            <p:nvPr/>
          </p:nvSpPr>
          <p:spPr>
            <a:xfrm rot="18747444">
              <a:off x="2184132" y="1582541"/>
              <a:ext cx="691321" cy="282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evening leisure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 rot="18747444">
              <a:off x="2453674" y="1479773"/>
              <a:ext cx="1175261" cy="167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sleep</a:t>
              </a: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6752242" y="694149"/>
            <a:ext cx="4742104" cy="2111468"/>
            <a:chOff x="455591" y="975882"/>
            <a:chExt cx="2669454" cy="1188601"/>
          </a:xfrm>
        </p:grpSpPr>
        <p:sp>
          <p:nvSpPr>
            <p:cNvPr id="142" name="TextBox 141"/>
            <p:cNvSpPr txBox="1"/>
            <p:nvPr/>
          </p:nvSpPr>
          <p:spPr>
            <a:xfrm rot="18747444">
              <a:off x="147894" y="1533744"/>
              <a:ext cx="898378" cy="282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2 </a:t>
              </a:r>
              <a:r>
                <a:rPr lang="en-US" sz="1680" b="1" kern="0" err="1">
                  <a:solidFill>
                    <a:srgbClr val="8064A2">
                      <a:lumMod val="75000"/>
                    </a:srgbClr>
                  </a:solidFill>
                </a:rPr>
                <a:t>hrs</a:t>
              </a: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 before work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 rot="18747444">
              <a:off x="616994" y="1598892"/>
              <a:ext cx="576426" cy="282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morning work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 rot="18747444">
              <a:off x="896316" y="1493113"/>
              <a:ext cx="1175261" cy="167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lunch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 rot="18747444">
              <a:off x="1329651" y="1561935"/>
              <a:ext cx="739554" cy="282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afternoon work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 rot="18747444">
              <a:off x="1721076" y="1517930"/>
              <a:ext cx="854617" cy="282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2 </a:t>
              </a:r>
              <a:r>
                <a:rPr lang="en-US" sz="1680" b="1" kern="0" err="1">
                  <a:solidFill>
                    <a:srgbClr val="8064A2">
                      <a:lumMod val="75000"/>
                    </a:srgbClr>
                  </a:solidFill>
                </a:rPr>
                <a:t>hrs</a:t>
              </a: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 after work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 rot="18747444">
              <a:off x="2184132" y="1582541"/>
              <a:ext cx="691321" cy="282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evening leisure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 rot="18747444">
              <a:off x="2453674" y="1479773"/>
              <a:ext cx="1175261" cy="167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sleep</a:t>
              </a:r>
            </a:p>
          </p:txBody>
        </p:sp>
      </p:grpSp>
      <p:sp>
        <p:nvSpPr>
          <p:cNvPr id="149" name="Rectangle 148"/>
          <p:cNvSpPr/>
          <p:nvPr/>
        </p:nvSpPr>
        <p:spPr>
          <a:xfrm>
            <a:off x="1085266" y="2504208"/>
            <a:ext cx="10187720" cy="1199112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1097280">
              <a:defRPr/>
            </a:pPr>
            <a:endParaRPr lang="en-US" sz="2160" kern="0">
              <a:solidFill>
                <a:sysClr val="window" lastClr="FFFFFF"/>
              </a:solidFill>
              <a:latin typeface="Calibri"/>
            </a:endParaRPr>
          </a:p>
        </p:txBody>
      </p:sp>
      <p:grpSp>
        <p:nvGrpSpPr>
          <p:cNvPr id="150" name="Group 149"/>
          <p:cNvGrpSpPr/>
          <p:nvPr/>
        </p:nvGrpSpPr>
        <p:grpSpPr>
          <a:xfrm>
            <a:off x="8473718" y="137161"/>
            <a:ext cx="2925803" cy="1073442"/>
            <a:chOff x="6282439" y="182559"/>
            <a:chExt cx="2438169" cy="894535"/>
          </a:xfrm>
        </p:grpSpPr>
        <p:pic>
          <p:nvPicPr>
            <p:cNvPr id="151" name="Picture 15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31" t="14279" r="-148" b="57106"/>
            <a:stretch/>
          </p:blipFill>
          <p:spPr>
            <a:xfrm>
              <a:off x="6282439" y="182559"/>
              <a:ext cx="1204333" cy="894535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2" name="Picture 15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31" t="42894" r="-148" b="34205"/>
            <a:stretch/>
          </p:blipFill>
          <p:spPr>
            <a:xfrm>
              <a:off x="7516275" y="182559"/>
              <a:ext cx="1204333" cy="73419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xmlns="" id="{69363A9D-849F-4AA5-A2D8-BFA93DA4AE75}"/>
              </a:ext>
            </a:extLst>
          </p:cNvPr>
          <p:cNvSpPr txBox="1"/>
          <p:nvPr/>
        </p:nvSpPr>
        <p:spPr>
          <a:xfrm>
            <a:off x="9460729" y="3851625"/>
            <a:ext cx="659155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Trust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xmlns="" id="{1929F7B4-8E8C-466F-B215-15EFE6E7EAF1}"/>
              </a:ext>
            </a:extLst>
          </p:cNvPr>
          <p:cNvSpPr txBox="1"/>
          <p:nvPr/>
        </p:nvSpPr>
        <p:spPr>
          <a:xfrm>
            <a:off x="7833360" y="5623561"/>
            <a:ext cx="760144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Anger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xmlns="" id="{F24BABF2-7B5D-4A27-92DA-B73CC4725C52}"/>
              </a:ext>
            </a:extLst>
          </p:cNvPr>
          <p:cNvSpPr txBox="1"/>
          <p:nvPr/>
        </p:nvSpPr>
        <p:spPr>
          <a:xfrm>
            <a:off x="8555943" y="5006343"/>
            <a:ext cx="1335622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Anticipation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xmlns="" id="{98D7FFF9-8828-4CD3-A34E-1DA905D44D46}"/>
              </a:ext>
            </a:extLst>
          </p:cNvPr>
          <p:cNvSpPr txBox="1"/>
          <p:nvPr/>
        </p:nvSpPr>
        <p:spPr>
          <a:xfrm>
            <a:off x="8881616" y="6163539"/>
            <a:ext cx="893193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Disgust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xmlns="" id="{61F0118D-1254-4958-815E-29455C7D1F0A}"/>
              </a:ext>
            </a:extLst>
          </p:cNvPr>
          <p:cNvSpPr txBox="1"/>
          <p:nvPr/>
        </p:nvSpPr>
        <p:spPr>
          <a:xfrm>
            <a:off x="7017970" y="5040584"/>
            <a:ext cx="587020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Fear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xmlns="" id="{BAB1813E-9AD6-4168-8CF0-BCBED30572A7}"/>
              </a:ext>
            </a:extLst>
          </p:cNvPr>
          <p:cNvSpPr txBox="1"/>
          <p:nvPr/>
        </p:nvSpPr>
        <p:spPr>
          <a:xfrm>
            <a:off x="9634967" y="5838009"/>
            <a:ext cx="492443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Joy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xmlns="" id="{22B42F5E-5F4E-4C29-8954-61CF222DC8A9}"/>
              </a:ext>
            </a:extLst>
          </p:cNvPr>
          <p:cNvSpPr txBox="1"/>
          <p:nvPr/>
        </p:nvSpPr>
        <p:spPr>
          <a:xfrm>
            <a:off x="10069315" y="5459235"/>
            <a:ext cx="950901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Sadness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xmlns="" id="{9ADB6519-BEB0-4910-8DA2-DE54F05C57C4}"/>
              </a:ext>
            </a:extLst>
          </p:cNvPr>
          <p:cNvSpPr txBox="1"/>
          <p:nvPr/>
        </p:nvSpPr>
        <p:spPr>
          <a:xfrm>
            <a:off x="7433597" y="6021152"/>
            <a:ext cx="1499719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Surprise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xmlns="" id="{69363A9D-849F-4AA5-A2D8-BFA93DA4AE75}"/>
              </a:ext>
            </a:extLst>
          </p:cNvPr>
          <p:cNvSpPr txBox="1"/>
          <p:nvPr/>
        </p:nvSpPr>
        <p:spPr>
          <a:xfrm>
            <a:off x="3690566" y="3909956"/>
            <a:ext cx="659155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Trust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xmlns="" id="{1929F7B4-8E8C-466F-B215-15EFE6E7EAF1}"/>
              </a:ext>
            </a:extLst>
          </p:cNvPr>
          <p:cNvSpPr txBox="1"/>
          <p:nvPr/>
        </p:nvSpPr>
        <p:spPr>
          <a:xfrm>
            <a:off x="1884275" y="5502627"/>
            <a:ext cx="760144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Anger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xmlns="" id="{F24BABF2-7B5D-4A27-92DA-B73CC4725C52}"/>
              </a:ext>
            </a:extLst>
          </p:cNvPr>
          <p:cNvSpPr txBox="1"/>
          <p:nvPr/>
        </p:nvSpPr>
        <p:spPr>
          <a:xfrm>
            <a:off x="3384529" y="5049817"/>
            <a:ext cx="1335622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Anticipation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xmlns="" id="{98D7FFF9-8828-4CD3-A34E-1DA905D44D46}"/>
              </a:ext>
            </a:extLst>
          </p:cNvPr>
          <p:cNvSpPr txBox="1"/>
          <p:nvPr/>
        </p:nvSpPr>
        <p:spPr>
          <a:xfrm>
            <a:off x="4246178" y="6294229"/>
            <a:ext cx="893193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Disgust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xmlns="" id="{61F0118D-1254-4958-815E-29455C7D1F0A}"/>
              </a:ext>
            </a:extLst>
          </p:cNvPr>
          <p:cNvSpPr txBox="1"/>
          <p:nvPr/>
        </p:nvSpPr>
        <p:spPr>
          <a:xfrm>
            <a:off x="2156010" y="4687123"/>
            <a:ext cx="587020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Fear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xmlns="" id="{BAB1813E-9AD6-4168-8CF0-BCBED30572A7}"/>
              </a:ext>
            </a:extLst>
          </p:cNvPr>
          <p:cNvSpPr txBox="1"/>
          <p:nvPr/>
        </p:nvSpPr>
        <p:spPr>
          <a:xfrm>
            <a:off x="5442596" y="5308729"/>
            <a:ext cx="492443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Joy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xmlns="" id="{22B42F5E-5F4E-4C29-8954-61CF222DC8A9}"/>
              </a:ext>
            </a:extLst>
          </p:cNvPr>
          <p:cNvSpPr txBox="1"/>
          <p:nvPr/>
        </p:nvSpPr>
        <p:spPr>
          <a:xfrm>
            <a:off x="2758501" y="4853787"/>
            <a:ext cx="950901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Sadness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xmlns="" id="{9ADB6519-BEB0-4910-8DA2-DE54F05C57C4}"/>
              </a:ext>
            </a:extLst>
          </p:cNvPr>
          <p:cNvSpPr txBox="1"/>
          <p:nvPr/>
        </p:nvSpPr>
        <p:spPr>
          <a:xfrm>
            <a:off x="2615010" y="6021152"/>
            <a:ext cx="1499719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Surprise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715945" y="960121"/>
            <a:ext cx="899496" cy="664793"/>
          </a:xfrm>
          <a:prstGeom prst="rect">
            <a:avLst/>
          </a:prstGeom>
          <a:solidFill>
            <a:srgbClr val="00B0F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109723" tIns="54862" rIns="109723" bIns="54862" rtlCol="0">
            <a:spAutoFit/>
          </a:bodyPr>
          <a:lstStyle/>
          <a:p>
            <a:pPr algn="ctr" defTabSz="1097280">
              <a:defRPr/>
            </a:pPr>
            <a:r>
              <a:rPr lang="en-US" b="1" kern="0">
                <a:solidFill>
                  <a:sysClr val="window" lastClr="FFFFFF"/>
                </a:solidFill>
              </a:rPr>
              <a:t>Left Troll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10613566" y="973487"/>
            <a:ext cx="855157" cy="664793"/>
          </a:xfrm>
          <a:prstGeom prst="rect">
            <a:avLst/>
          </a:prstGeom>
          <a:solidFill>
            <a:srgbClr val="C00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109723" tIns="54862" rIns="109723" bIns="54862" rtlCol="0">
            <a:spAutoFit/>
          </a:bodyPr>
          <a:lstStyle/>
          <a:p>
            <a:pPr algn="ctr" defTabSz="1097280">
              <a:defRPr/>
            </a:pPr>
            <a:r>
              <a:rPr lang="en-US" b="1" kern="0">
                <a:solidFill>
                  <a:sysClr val="window" lastClr="FFFFFF"/>
                </a:solidFill>
              </a:rPr>
              <a:t>Right Troll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6205000" y="1853527"/>
            <a:ext cx="54863" cy="4867313"/>
          </a:xfrm>
          <a:prstGeom prst="rect">
            <a:avLst/>
          </a:prstGeom>
          <a:solidFill>
            <a:srgbClr val="8064A2">
              <a:lumMod val="75000"/>
              <a:alpha val="88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109723" tIns="54862" rIns="109723" bIns="54862" rtlCol="0" anchor="ctr"/>
          <a:lstStyle/>
          <a:p>
            <a:pPr algn="ctr" defTabSz="1097280">
              <a:defRPr/>
            </a:pPr>
            <a:endParaRPr lang="en-US" sz="216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861225" y="444841"/>
            <a:ext cx="7429336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97280">
              <a:defRPr/>
            </a:pPr>
            <a:r>
              <a:rPr lang="en-US" sz="1560" b="1" kern="0"/>
              <a:t>Understanding social engineering strategies by visualizing What, When, Emotion usage</a:t>
            </a:r>
          </a:p>
        </p:txBody>
      </p:sp>
      <p:sp>
        <p:nvSpPr>
          <p:cNvPr id="173" name="TextBox 172"/>
          <p:cNvSpPr txBox="1"/>
          <p:nvPr/>
        </p:nvSpPr>
        <p:spPr>
          <a:xfrm>
            <a:off x="1798321" y="824538"/>
            <a:ext cx="6691039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1097280">
              <a:buFont typeface="Arial" pitchFamily="34" charset="0"/>
              <a:buChar char="•"/>
              <a:defRPr/>
            </a:pPr>
            <a:r>
              <a:rPr lang="en-US" sz="1560" b="1" kern="0"/>
              <a:t>Repeating Topics over the day common (Typical behavior or purposeful)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1798321" y="1157894"/>
            <a:ext cx="592902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1097280">
              <a:buFont typeface="Arial" pitchFamily="34" charset="0"/>
              <a:buChar char="•"/>
              <a:defRPr/>
            </a:pPr>
            <a:r>
              <a:rPr lang="en-US" sz="1560" b="1" kern="0"/>
              <a:t>Pattern of infusing messages with trust and fear over others emotions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791372" y="122682"/>
            <a:ext cx="7491736" cy="443194"/>
          </a:xfrm>
          <a:prstGeom prst="rect">
            <a:avLst/>
          </a:prstGeom>
          <a:noFill/>
        </p:spPr>
        <p:txBody>
          <a:bodyPr wrap="square" lIns="109723" tIns="54862" rIns="109723" bIns="54862" rtlCol="0">
            <a:spAutoFit/>
          </a:bodyPr>
          <a:lstStyle/>
          <a:p>
            <a:pPr algn="ctr" defTabSz="1097280">
              <a:defRPr/>
            </a:pPr>
            <a:r>
              <a:rPr lang="en-US" sz="2160" b="1" kern="0"/>
              <a:t>Topics Presented over Time of Day (</a:t>
            </a:r>
            <a:r>
              <a:rPr lang="en-US" sz="1920" b="1" kern="0"/>
              <a:t>Defined By Productivity Hours</a:t>
            </a:r>
            <a:r>
              <a:rPr lang="en-US" sz="2160" b="1" kern="0"/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689" y="2175059"/>
            <a:ext cx="471065" cy="4730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898" y="3352046"/>
            <a:ext cx="490342" cy="4903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777" y="6315877"/>
            <a:ext cx="500617" cy="50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82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715940" y="1606776"/>
            <a:ext cx="10629646" cy="511511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097280">
              <a:defRPr/>
            </a:pPr>
            <a:endParaRPr lang="en-US" sz="2160" kern="0">
              <a:solidFill>
                <a:sysClr val="window" lastClr="FFFFFF"/>
              </a:solidFill>
              <a:latin typeface="Calibri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8" r="25165" b="20245"/>
          <a:stretch/>
        </p:blipFill>
        <p:spPr>
          <a:xfrm>
            <a:off x="1066800" y="3670005"/>
            <a:ext cx="5321062" cy="30508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Rectangle 18"/>
          <p:cNvSpPr/>
          <p:nvPr/>
        </p:nvSpPr>
        <p:spPr>
          <a:xfrm>
            <a:off x="1843596" y="2263689"/>
            <a:ext cx="707630" cy="4457152"/>
          </a:xfrm>
          <a:prstGeom prst="rect">
            <a:avLst/>
          </a:prstGeom>
          <a:solidFill>
            <a:srgbClr val="FFC000">
              <a:alpha val="21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109723" tIns="54862" rIns="109723" bIns="54862" rtlCol="0" anchor="ctr"/>
          <a:lstStyle/>
          <a:p>
            <a:pPr algn="ctr" defTabSz="1097280">
              <a:defRPr/>
            </a:pPr>
            <a:endParaRPr lang="en-US" sz="216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238059" y="2263689"/>
            <a:ext cx="729470" cy="4457152"/>
          </a:xfrm>
          <a:prstGeom prst="rect">
            <a:avLst/>
          </a:prstGeom>
          <a:solidFill>
            <a:srgbClr val="FFC000">
              <a:alpha val="21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109723" tIns="54862" rIns="109723" bIns="54862" rtlCol="0" anchor="ctr"/>
          <a:lstStyle/>
          <a:p>
            <a:pPr algn="ctr" defTabSz="1097280">
              <a:defRPr/>
            </a:pPr>
            <a:endParaRPr lang="en-US" sz="216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697881" y="2263689"/>
            <a:ext cx="729470" cy="4457152"/>
          </a:xfrm>
          <a:prstGeom prst="rect">
            <a:avLst/>
          </a:prstGeom>
          <a:solidFill>
            <a:srgbClr val="FFC000">
              <a:alpha val="21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109723" tIns="54862" rIns="109723" bIns="54862" rtlCol="0" anchor="ctr"/>
          <a:lstStyle/>
          <a:p>
            <a:pPr algn="ctr" defTabSz="1097280">
              <a:defRPr/>
            </a:pPr>
            <a:endParaRPr lang="en-US" sz="2160" kern="0">
              <a:solidFill>
                <a:sysClr val="window" lastClr="FFFFFF"/>
              </a:solidFill>
              <a:latin typeface="Calibri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5" r="26433" b="21177"/>
          <a:stretch/>
        </p:blipFill>
        <p:spPr>
          <a:xfrm>
            <a:off x="6278880" y="3704849"/>
            <a:ext cx="5207114" cy="300810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3" name="Rectangle 22"/>
          <p:cNvSpPr/>
          <p:nvPr/>
        </p:nvSpPr>
        <p:spPr>
          <a:xfrm>
            <a:off x="7036816" y="2174915"/>
            <a:ext cx="707630" cy="4544166"/>
          </a:xfrm>
          <a:prstGeom prst="rect">
            <a:avLst/>
          </a:prstGeom>
          <a:solidFill>
            <a:srgbClr val="FFC000">
              <a:alpha val="21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109723" tIns="54862" rIns="109723" bIns="54862" rtlCol="0" anchor="ctr"/>
          <a:lstStyle/>
          <a:p>
            <a:pPr algn="ctr" defTabSz="1097280">
              <a:defRPr/>
            </a:pPr>
            <a:endParaRPr lang="en-US" sz="216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431277" y="2174915"/>
            <a:ext cx="729470" cy="4544166"/>
          </a:xfrm>
          <a:prstGeom prst="rect">
            <a:avLst/>
          </a:prstGeom>
          <a:solidFill>
            <a:srgbClr val="FFC000">
              <a:alpha val="21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109723" tIns="54862" rIns="109723" bIns="54862" rtlCol="0" anchor="ctr"/>
          <a:lstStyle/>
          <a:p>
            <a:pPr algn="ctr" defTabSz="1097280">
              <a:defRPr/>
            </a:pPr>
            <a:endParaRPr lang="en-US" sz="216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891100" y="2174915"/>
            <a:ext cx="729470" cy="4544166"/>
          </a:xfrm>
          <a:prstGeom prst="rect">
            <a:avLst/>
          </a:prstGeom>
          <a:solidFill>
            <a:srgbClr val="FFC000">
              <a:alpha val="21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109723" tIns="54862" rIns="109723" bIns="54862" rtlCol="0" anchor="ctr"/>
          <a:lstStyle/>
          <a:p>
            <a:pPr algn="ctr" defTabSz="1097280">
              <a:defRPr/>
            </a:pPr>
            <a:endParaRPr lang="en-US" sz="216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367570" y="3030312"/>
            <a:ext cx="1068128" cy="369328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lIns="109723" tIns="54862" rIns="109723" bIns="54862" rtlCol="0">
            <a:spAutoFit/>
          </a:bodyPr>
          <a:lstStyle/>
          <a:p>
            <a:pPr algn="ctr" defTabSz="1097280">
              <a:defRPr/>
            </a:pPr>
            <a:r>
              <a:rPr lang="en-US" sz="1680" b="1" kern="0">
                <a:solidFill>
                  <a:sysClr val="windowText" lastClr="000000"/>
                </a:solidFill>
              </a:rPr>
              <a:t>Topics</a:t>
            </a:r>
          </a:p>
        </p:txBody>
      </p:sp>
      <p:sp>
        <p:nvSpPr>
          <p:cNvPr id="27" name="TextBox 26"/>
          <p:cNvSpPr txBox="1"/>
          <p:nvPr/>
        </p:nvSpPr>
        <p:spPr>
          <a:xfrm rot="16200000">
            <a:off x="-585299" y="5050274"/>
            <a:ext cx="2971802" cy="369328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lIns="109723" tIns="54862" rIns="109723" bIns="54862" rtlCol="0">
            <a:spAutoFit/>
          </a:bodyPr>
          <a:lstStyle/>
          <a:p>
            <a:pPr algn="ctr" defTabSz="1097280">
              <a:defRPr/>
            </a:pPr>
            <a:r>
              <a:rPr lang="en-US" sz="1680" b="1" kern="0">
                <a:solidFill>
                  <a:sysClr val="windowText" lastClr="000000"/>
                </a:solidFill>
              </a:rPr>
              <a:t>Average Emotions To Topics</a:t>
            </a:r>
          </a:p>
        </p:txBody>
      </p:sp>
      <p:sp>
        <p:nvSpPr>
          <p:cNvPr id="28" name="TextBox 27"/>
          <p:cNvSpPr txBox="1"/>
          <p:nvPr/>
        </p:nvSpPr>
        <p:spPr>
          <a:xfrm rot="16200000">
            <a:off x="486507" y="2081119"/>
            <a:ext cx="830258" cy="369328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lIns="109723" tIns="54862" rIns="109723" bIns="54862" rtlCol="0">
            <a:spAutoFit/>
          </a:bodyPr>
          <a:lstStyle/>
          <a:p>
            <a:pPr algn="ctr" defTabSz="1097280">
              <a:defRPr/>
            </a:pPr>
            <a:r>
              <a:rPr lang="en-US" sz="1680" b="1" kern="0">
                <a:solidFill>
                  <a:sysClr val="windowText" lastClr="000000"/>
                </a:solidFill>
              </a:rPr>
              <a:t>Time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85267" y="2699483"/>
            <a:ext cx="10302391" cy="1049554"/>
          </a:xfrm>
          <a:prstGeom prst="rect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1097280">
              <a:defRPr/>
            </a:pPr>
            <a:endParaRPr lang="en-US" sz="2160" kern="0">
              <a:solidFill>
                <a:sysClr val="window" lastClr="FFFFFF"/>
              </a:solidFill>
              <a:latin typeface="Calibri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267236" y="2680912"/>
            <a:ext cx="4890463" cy="1059041"/>
            <a:chOff x="609600" y="1293619"/>
            <a:chExt cx="3139941" cy="67996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1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45" t="25641" r="35556" b="57382"/>
            <a:stretch/>
          </p:blipFill>
          <p:spPr bwMode="auto">
            <a:xfrm>
              <a:off x="1912399" y="1293619"/>
              <a:ext cx="1837142" cy="6799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75" t="25641" r="63019" b="57382"/>
            <a:stretch/>
          </p:blipFill>
          <p:spPr bwMode="auto">
            <a:xfrm>
              <a:off x="609600" y="1293619"/>
              <a:ext cx="1302799" cy="6799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3" name="Group 32"/>
          <p:cNvGrpSpPr/>
          <p:nvPr/>
        </p:nvGrpSpPr>
        <p:grpSpPr>
          <a:xfrm>
            <a:off x="1669608" y="835284"/>
            <a:ext cx="4742104" cy="2111468"/>
            <a:chOff x="455591" y="975882"/>
            <a:chExt cx="2669454" cy="1188601"/>
          </a:xfrm>
        </p:grpSpPr>
        <p:sp>
          <p:nvSpPr>
            <p:cNvPr id="34" name="TextBox 33"/>
            <p:cNvSpPr txBox="1"/>
            <p:nvPr/>
          </p:nvSpPr>
          <p:spPr>
            <a:xfrm rot="18747444">
              <a:off x="147894" y="1533744"/>
              <a:ext cx="898378" cy="282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2 </a:t>
              </a:r>
              <a:r>
                <a:rPr lang="en-US" sz="1680" b="1" kern="0" err="1">
                  <a:solidFill>
                    <a:srgbClr val="8064A2">
                      <a:lumMod val="75000"/>
                    </a:srgbClr>
                  </a:solidFill>
                </a:rPr>
                <a:t>hrs</a:t>
              </a: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 before work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 rot="18747444">
              <a:off x="616994" y="1598892"/>
              <a:ext cx="576426" cy="282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morning work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 rot="18747444">
              <a:off x="896316" y="1493113"/>
              <a:ext cx="1175261" cy="167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lunch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 rot="18747444">
              <a:off x="1329651" y="1561935"/>
              <a:ext cx="739554" cy="282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afternoon work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 rot="18747444">
              <a:off x="1721076" y="1552220"/>
              <a:ext cx="854617" cy="282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2 </a:t>
              </a:r>
              <a:r>
                <a:rPr lang="en-US" sz="1680" b="1" kern="0" err="1">
                  <a:solidFill>
                    <a:srgbClr val="8064A2">
                      <a:lumMod val="75000"/>
                    </a:srgbClr>
                  </a:solidFill>
                </a:rPr>
                <a:t>hrs</a:t>
              </a: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 after work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 rot="18747444">
              <a:off x="2184132" y="1582541"/>
              <a:ext cx="691321" cy="282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evening leisure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 rot="18747444">
              <a:off x="2453674" y="1479773"/>
              <a:ext cx="1175261" cy="167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sleep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293797" y="2699482"/>
            <a:ext cx="5082365" cy="1035798"/>
            <a:chOff x="5401073" y="2579057"/>
            <a:chExt cx="3451285" cy="691607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42" name="Picture 3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511" t="52433" r="1636" b="30609"/>
            <a:stretch/>
          </p:blipFill>
          <p:spPr bwMode="auto">
            <a:xfrm>
              <a:off x="7374715" y="2579057"/>
              <a:ext cx="1477643" cy="6916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3" name="Picture 3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37" t="52433" r="22729" b="30609"/>
            <a:stretch/>
          </p:blipFill>
          <p:spPr bwMode="auto">
            <a:xfrm>
              <a:off x="5401073" y="2579058"/>
              <a:ext cx="1964001" cy="6916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4" name="Group 43"/>
          <p:cNvGrpSpPr/>
          <p:nvPr/>
        </p:nvGrpSpPr>
        <p:grpSpPr>
          <a:xfrm>
            <a:off x="6650862" y="923980"/>
            <a:ext cx="4900059" cy="2105190"/>
            <a:chOff x="380326" y="1031110"/>
            <a:chExt cx="2758372" cy="1185067"/>
          </a:xfrm>
        </p:grpSpPr>
        <p:sp>
          <p:nvSpPr>
            <p:cNvPr id="45" name="TextBox 44"/>
            <p:cNvSpPr txBox="1"/>
            <p:nvPr/>
          </p:nvSpPr>
          <p:spPr>
            <a:xfrm rot="18747444">
              <a:off x="124038" y="1590891"/>
              <a:ext cx="795560" cy="282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2 </a:t>
              </a:r>
              <a:r>
                <a:rPr lang="en-US" sz="1680" b="1" kern="0" err="1">
                  <a:solidFill>
                    <a:srgbClr val="8064A2">
                      <a:lumMod val="75000"/>
                    </a:srgbClr>
                  </a:solidFill>
                </a:rPr>
                <a:t>hrs</a:t>
              </a: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 before work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 rot="18747444">
              <a:off x="580193" y="1554566"/>
              <a:ext cx="709211" cy="282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morning work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 rot="18747444">
              <a:off x="883138" y="1544807"/>
              <a:ext cx="1175261" cy="167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lunch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 rot="18747444">
              <a:off x="1283594" y="1522384"/>
              <a:ext cx="812178" cy="282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afternoon work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 rot="18747444">
              <a:off x="1800227" y="1639345"/>
              <a:ext cx="647834" cy="282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2 </a:t>
              </a:r>
              <a:r>
                <a:rPr lang="en-US" sz="1680" b="1" kern="0" err="1">
                  <a:solidFill>
                    <a:srgbClr val="8064A2">
                      <a:lumMod val="75000"/>
                    </a:srgbClr>
                  </a:solidFill>
                </a:rPr>
                <a:t>hrs</a:t>
              </a: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 after work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 rot="18747444">
              <a:off x="2149613" y="1557217"/>
              <a:ext cx="747291" cy="282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evening leisure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 rot="18747444">
              <a:off x="2467327" y="1535001"/>
              <a:ext cx="1175261" cy="167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sleep</a:t>
              </a:r>
            </a:p>
          </p:txBody>
        </p:sp>
      </p:grpSp>
      <p:sp>
        <p:nvSpPr>
          <p:cNvPr id="67" name="Rectangle 66"/>
          <p:cNvSpPr/>
          <p:nvPr/>
        </p:nvSpPr>
        <p:spPr>
          <a:xfrm>
            <a:off x="6205000" y="2255920"/>
            <a:ext cx="57952" cy="4464920"/>
          </a:xfrm>
          <a:prstGeom prst="rect">
            <a:avLst/>
          </a:prstGeom>
          <a:solidFill>
            <a:srgbClr val="8064A2">
              <a:lumMod val="75000"/>
              <a:alpha val="88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109723" tIns="54862" rIns="109723" bIns="54862" rtlCol="0" anchor="ctr"/>
          <a:lstStyle/>
          <a:p>
            <a:pPr algn="ctr" defTabSz="1097280">
              <a:defRPr/>
            </a:pPr>
            <a:endParaRPr lang="en-US" sz="2160" kern="0">
              <a:solidFill>
                <a:sysClr val="window" lastClr="FFFFFF"/>
              </a:solidFill>
              <a:latin typeface="Calibri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8473718" y="130352"/>
            <a:ext cx="2925803" cy="1080250"/>
            <a:chOff x="6282439" y="176886"/>
            <a:chExt cx="2438169" cy="900208"/>
          </a:xfrm>
        </p:grpSpPr>
        <p:pic>
          <p:nvPicPr>
            <p:cNvPr id="69" name="Picture 6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31" t="14279" r="-148" b="57106"/>
            <a:stretch/>
          </p:blipFill>
          <p:spPr>
            <a:xfrm>
              <a:off x="6282439" y="182559"/>
              <a:ext cx="1204333" cy="894535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31" t="42894" r="-148" b="34205"/>
            <a:stretch/>
          </p:blipFill>
          <p:spPr>
            <a:xfrm>
              <a:off x="7516275" y="176886"/>
              <a:ext cx="1204333" cy="73419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71" name="TextBox 70"/>
          <p:cNvSpPr txBox="1"/>
          <p:nvPr/>
        </p:nvSpPr>
        <p:spPr>
          <a:xfrm>
            <a:off x="791372" y="122682"/>
            <a:ext cx="7491736" cy="443194"/>
          </a:xfrm>
          <a:prstGeom prst="rect">
            <a:avLst/>
          </a:prstGeom>
          <a:noFill/>
        </p:spPr>
        <p:txBody>
          <a:bodyPr wrap="square" lIns="109723" tIns="54862" rIns="109723" bIns="54862" rtlCol="0">
            <a:spAutoFit/>
          </a:bodyPr>
          <a:lstStyle/>
          <a:p>
            <a:pPr algn="ctr" defTabSz="1097280">
              <a:defRPr/>
            </a:pPr>
            <a:r>
              <a:rPr lang="en-US" sz="2160" b="1" kern="0"/>
              <a:t>Topics Presented over Time of Day (</a:t>
            </a:r>
            <a:r>
              <a:rPr lang="en-US" sz="1920" b="1" kern="0"/>
              <a:t>Defined By Productivity Hours</a:t>
            </a:r>
            <a:r>
              <a:rPr lang="en-US" sz="2160" b="1" kern="0"/>
              <a:t>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69363A9D-849F-4AA5-A2D8-BFA93DA4AE75}"/>
              </a:ext>
            </a:extLst>
          </p:cNvPr>
          <p:cNvSpPr txBox="1"/>
          <p:nvPr/>
        </p:nvSpPr>
        <p:spPr>
          <a:xfrm>
            <a:off x="2447542" y="4225399"/>
            <a:ext cx="659155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Trust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1929F7B4-8E8C-466F-B215-15EFE6E7EAF1}"/>
              </a:ext>
            </a:extLst>
          </p:cNvPr>
          <p:cNvSpPr txBox="1"/>
          <p:nvPr/>
        </p:nvSpPr>
        <p:spPr>
          <a:xfrm>
            <a:off x="3911549" y="4617721"/>
            <a:ext cx="760144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Anger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F24BABF2-7B5D-4A27-92DA-B73CC4725C52}"/>
              </a:ext>
            </a:extLst>
          </p:cNvPr>
          <p:cNvSpPr txBox="1"/>
          <p:nvPr/>
        </p:nvSpPr>
        <p:spPr>
          <a:xfrm>
            <a:off x="2289792" y="4987303"/>
            <a:ext cx="1335622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Anticipation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98D7FFF9-8828-4CD3-A34E-1DA905D44D46}"/>
              </a:ext>
            </a:extLst>
          </p:cNvPr>
          <p:cNvSpPr txBox="1"/>
          <p:nvPr/>
        </p:nvSpPr>
        <p:spPr>
          <a:xfrm>
            <a:off x="2918176" y="6147357"/>
            <a:ext cx="893193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Disgust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61F0118D-1254-4958-815E-29455C7D1F0A}"/>
              </a:ext>
            </a:extLst>
          </p:cNvPr>
          <p:cNvSpPr txBox="1"/>
          <p:nvPr/>
        </p:nvSpPr>
        <p:spPr>
          <a:xfrm>
            <a:off x="3879199" y="3831247"/>
            <a:ext cx="587020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Fear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BAB1813E-9AD6-4168-8CF0-BCBED30572A7}"/>
              </a:ext>
            </a:extLst>
          </p:cNvPr>
          <p:cNvSpPr txBox="1"/>
          <p:nvPr/>
        </p:nvSpPr>
        <p:spPr>
          <a:xfrm>
            <a:off x="5310544" y="5943655"/>
            <a:ext cx="492443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Joy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22B42F5E-5F4E-4C29-8954-61CF222DC8A9}"/>
              </a:ext>
            </a:extLst>
          </p:cNvPr>
          <p:cNvSpPr txBox="1"/>
          <p:nvPr/>
        </p:nvSpPr>
        <p:spPr>
          <a:xfrm>
            <a:off x="3695767" y="5465030"/>
            <a:ext cx="950901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Sadness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9ADB6519-BEB0-4910-8DA2-DE54F05C57C4}"/>
              </a:ext>
            </a:extLst>
          </p:cNvPr>
          <p:cNvSpPr txBox="1"/>
          <p:nvPr/>
        </p:nvSpPr>
        <p:spPr>
          <a:xfrm>
            <a:off x="1843596" y="5704159"/>
            <a:ext cx="1499719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Surprise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69363A9D-849F-4AA5-A2D8-BFA93DA4AE75}"/>
              </a:ext>
            </a:extLst>
          </p:cNvPr>
          <p:cNvSpPr txBox="1"/>
          <p:nvPr/>
        </p:nvSpPr>
        <p:spPr>
          <a:xfrm>
            <a:off x="9200870" y="4709161"/>
            <a:ext cx="659155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Trust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1929F7B4-8E8C-466F-B215-15EFE6E7EAF1}"/>
              </a:ext>
            </a:extLst>
          </p:cNvPr>
          <p:cNvSpPr txBox="1"/>
          <p:nvPr/>
        </p:nvSpPr>
        <p:spPr>
          <a:xfrm>
            <a:off x="7542187" y="4219045"/>
            <a:ext cx="760144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Anger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F24BABF2-7B5D-4A27-92DA-B73CC4725C52}"/>
              </a:ext>
            </a:extLst>
          </p:cNvPr>
          <p:cNvSpPr txBox="1"/>
          <p:nvPr/>
        </p:nvSpPr>
        <p:spPr>
          <a:xfrm>
            <a:off x="8631951" y="5633354"/>
            <a:ext cx="1335622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Anticipation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98D7FFF9-8828-4CD3-A34E-1DA905D44D46}"/>
              </a:ext>
            </a:extLst>
          </p:cNvPr>
          <p:cNvSpPr txBox="1"/>
          <p:nvPr/>
        </p:nvSpPr>
        <p:spPr>
          <a:xfrm>
            <a:off x="9098942" y="6286756"/>
            <a:ext cx="893193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Disgust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61F0118D-1254-4958-815E-29455C7D1F0A}"/>
              </a:ext>
            </a:extLst>
          </p:cNvPr>
          <p:cNvSpPr txBox="1"/>
          <p:nvPr/>
        </p:nvSpPr>
        <p:spPr>
          <a:xfrm>
            <a:off x="9167834" y="3831247"/>
            <a:ext cx="587020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Fear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BAB1813E-9AD6-4168-8CF0-BCBED30572A7}"/>
              </a:ext>
            </a:extLst>
          </p:cNvPr>
          <p:cNvSpPr txBox="1"/>
          <p:nvPr/>
        </p:nvSpPr>
        <p:spPr>
          <a:xfrm>
            <a:off x="10676920" y="6091957"/>
            <a:ext cx="492443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Joy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xmlns="" id="{22B42F5E-5F4E-4C29-8954-61CF222DC8A9}"/>
              </a:ext>
            </a:extLst>
          </p:cNvPr>
          <p:cNvSpPr txBox="1"/>
          <p:nvPr/>
        </p:nvSpPr>
        <p:spPr>
          <a:xfrm>
            <a:off x="7887788" y="5096959"/>
            <a:ext cx="950901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Sadness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9ADB6519-BEB0-4910-8DA2-DE54F05C57C4}"/>
              </a:ext>
            </a:extLst>
          </p:cNvPr>
          <p:cNvSpPr txBox="1"/>
          <p:nvPr/>
        </p:nvSpPr>
        <p:spPr>
          <a:xfrm>
            <a:off x="7241083" y="5633354"/>
            <a:ext cx="1499719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Surprise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716971" y="1403645"/>
            <a:ext cx="830215" cy="406261"/>
          </a:xfrm>
          <a:prstGeom prst="rect">
            <a:avLst/>
          </a:prstGeom>
          <a:solidFill>
            <a:srgbClr val="8064A2">
              <a:lumMod val="75000"/>
            </a:srgb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109723" tIns="54862" rIns="109723" bIns="54862" rtlCol="0">
            <a:spAutoFit/>
          </a:bodyPr>
          <a:lstStyle/>
          <a:p>
            <a:pPr algn="ctr" defTabSz="1097280">
              <a:defRPr/>
            </a:pPr>
            <a:r>
              <a:rPr lang="en-US" sz="1920" b="1" kern="0">
                <a:solidFill>
                  <a:sysClr val="window" lastClr="FFFFFF"/>
                </a:solidFill>
              </a:rPr>
              <a:t>News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0545947" y="1403645"/>
            <a:ext cx="830215" cy="406261"/>
          </a:xfrm>
          <a:prstGeom prst="rect">
            <a:avLst/>
          </a:prstGeom>
          <a:solidFill>
            <a:srgbClr val="8064A2">
              <a:lumMod val="75000"/>
            </a:srgb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109723" tIns="54862" rIns="109723" bIns="54862" rtlCol="0">
            <a:spAutoFit/>
          </a:bodyPr>
          <a:lstStyle/>
          <a:p>
            <a:pPr algn="ctr" defTabSz="1097280">
              <a:defRPr/>
            </a:pPr>
            <a:r>
              <a:rPr lang="en-US" sz="1920" b="1" kern="0">
                <a:solidFill>
                  <a:sysClr val="window" lastClr="FFFFFF"/>
                </a:solidFill>
              </a:rPr>
              <a:t>Local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615440" y="552068"/>
            <a:ext cx="5863334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1097280">
              <a:buFont typeface="Arial" pitchFamily="34" charset="0"/>
              <a:buChar char="•"/>
              <a:defRPr/>
            </a:pPr>
            <a:r>
              <a:rPr lang="en-US" sz="1560" b="1" kern="0"/>
              <a:t>Pattern of emotions used by disinformation news Trolls provided content high in fear, anger, and trust (mistrust?)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615441" y="1157894"/>
            <a:ext cx="7089132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1097280">
              <a:buFont typeface="Arial" pitchFamily="34" charset="0"/>
              <a:buChar char="•"/>
              <a:defRPr/>
            </a:pPr>
            <a:r>
              <a:rPr lang="en-US" sz="1560" b="1" kern="0"/>
              <a:t>Directed fear and anger inducing stories to audiences primed to receive it</a:t>
            </a:r>
          </a:p>
        </p:txBody>
      </p:sp>
    </p:spTree>
    <p:extLst>
      <p:ext uri="{BB962C8B-B14F-4D97-AF65-F5344CB8AC3E}">
        <p14:creationId xmlns:p14="http://schemas.microsoft.com/office/powerpoint/2010/main" val="38340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715941" y="552232"/>
            <a:ext cx="5708623" cy="616966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097280">
              <a:defRPr/>
            </a:pPr>
            <a:endParaRPr lang="en-US" sz="2160" kern="0">
              <a:solidFill>
                <a:sysClr val="window" lastClr="FFFFFF"/>
              </a:solidFill>
              <a:latin typeface="Calibri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" t="1678" r="25411" b="21006"/>
          <a:stretch/>
        </p:blipFill>
        <p:spPr>
          <a:xfrm>
            <a:off x="6104217" y="4407122"/>
            <a:ext cx="3466504" cy="230954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357293" y="3733115"/>
            <a:ext cx="1817160" cy="701727"/>
          </a:xfrm>
          <a:prstGeom prst="rect">
            <a:avLst/>
          </a:prstGeom>
          <a:solidFill>
            <a:srgbClr val="00B05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109723" tIns="54862" rIns="109723" bIns="54862" rtlCol="0">
            <a:spAutoFit/>
          </a:bodyPr>
          <a:lstStyle/>
          <a:p>
            <a:pPr algn="ctr" defTabSz="1097280">
              <a:defRPr/>
            </a:pPr>
            <a:r>
              <a:rPr lang="en-US" sz="1920" b="1" kern="0" err="1">
                <a:solidFill>
                  <a:sysClr val="window" lastClr="FFFFFF"/>
                </a:solidFill>
              </a:rPr>
              <a:t>HashTagGamer</a:t>
            </a:r>
            <a:r>
              <a:rPr lang="en-US" sz="1920" b="1" kern="0">
                <a:solidFill>
                  <a:sysClr val="window" lastClr="FFFFFF"/>
                </a:solidFill>
              </a:rPr>
              <a:t> Troll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1" r="27710" b="20216"/>
          <a:stretch/>
        </p:blipFill>
        <p:spPr>
          <a:xfrm>
            <a:off x="1167556" y="3191534"/>
            <a:ext cx="5189737" cy="34929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4" t="25385" r="66138" b="55942"/>
          <a:stretch/>
        </p:blipFill>
        <p:spPr bwMode="auto">
          <a:xfrm>
            <a:off x="1108773" y="1620637"/>
            <a:ext cx="5248520" cy="16617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1805939" y="1265013"/>
            <a:ext cx="853048" cy="5306473"/>
          </a:xfrm>
          <a:prstGeom prst="rect">
            <a:avLst/>
          </a:prstGeom>
          <a:solidFill>
            <a:srgbClr val="FFC000">
              <a:alpha val="21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109723" tIns="54862" rIns="109723" bIns="54862" rtlCol="0" anchor="ctr"/>
          <a:lstStyle/>
          <a:p>
            <a:pPr algn="ctr" defTabSz="1097280">
              <a:defRPr/>
            </a:pPr>
            <a:endParaRPr lang="en-US" sz="216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313746" y="1268824"/>
            <a:ext cx="879374" cy="5360222"/>
          </a:xfrm>
          <a:prstGeom prst="rect">
            <a:avLst/>
          </a:prstGeom>
          <a:solidFill>
            <a:srgbClr val="FFC000">
              <a:alpha val="21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109723" tIns="54862" rIns="109723" bIns="54862" rtlCol="0" anchor="ctr"/>
          <a:lstStyle/>
          <a:p>
            <a:pPr algn="ctr" defTabSz="1097280">
              <a:defRPr/>
            </a:pPr>
            <a:endParaRPr lang="en-US" sz="216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817463" y="1268820"/>
            <a:ext cx="879374" cy="5360222"/>
          </a:xfrm>
          <a:prstGeom prst="rect">
            <a:avLst/>
          </a:prstGeom>
          <a:solidFill>
            <a:srgbClr val="FFC000">
              <a:alpha val="21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109723" tIns="54862" rIns="109723" bIns="54862" rtlCol="0" anchor="ctr"/>
          <a:lstStyle/>
          <a:p>
            <a:pPr algn="ctr" defTabSz="1097280">
              <a:defRPr/>
            </a:pPr>
            <a:endParaRPr lang="en-US" sz="2160" kern="0">
              <a:solidFill>
                <a:sysClr val="window" lastClr="FFFFFF"/>
              </a:solidFill>
              <a:latin typeface="Calibri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47163" y="-277964"/>
            <a:ext cx="5196608" cy="2243924"/>
            <a:chOff x="389074" y="1031110"/>
            <a:chExt cx="2744446" cy="1185067"/>
          </a:xfrm>
        </p:grpSpPr>
        <p:sp>
          <p:nvSpPr>
            <p:cNvPr id="26" name="TextBox 25"/>
            <p:cNvSpPr txBox="1"/>
            <p:nvPr/>
          </p:nvSpPr>
          <p:spPr>
            <a:xfrm rot="18747444">
              <a:off x="124038" y="1599639"/>
              <a:ext cx="795560" cy="265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2 </a:t>
              </a:r>
              <a:r>
                <a:rPr lang="en-US" sz="1680" b="1" kern="0" err="1">
                  <a:solidFill>
                    <a:srgbClr val="8064A2">
                      <a:lumMod val="75000"/>
                    </a:srgbClr>
                  </a:solidFill>
                </a:rPr>
                <a:t>hrs</a:t>
              </a: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 before work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 rot="18747444">
              <a:off x="580193" y="1563314"/>
              <a:ext cx="709211" cy="265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morning work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 rot="18747444">
              <a:off x="883138" y="1549984"/>
              <a:ext cx="1175261" cy="157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lunch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 rot="18747444">
              <a:off x="1283594" y="1531133"/>
              <a:ext cx="812178" cy="265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afternoon work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 rot="18747444">
              <a:off x="1800227" y="1648093"/>
              <a:ext cx="647834" cy="265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2 </a:t>
              </a:r>
              <a:r>
                <a:rPr lang="en-US" sz="1680" b="1" kern="0" err="1">
                  <a:solidFill>
                    <a:srgbClr val="8064A2">
                      <a:lumMod val="75000"/>
                    </a:srgbClr>
                  </a:solidFill>
                </a:rPr>
                <a:t>hrs</a:t>
              </a: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 after work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 rot="18747444">
              <a:off x="2149613" y="1565965"/>
              <a:ext cx="747291" cy="265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evening leisure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8747444">
              <a:off x="2467327" y="1540178"/>
              <a:ext cx="1175261" cy="157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sleep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69363A9D-849F-4AA5-A2D8-BFA93DA4AE75}"/>
              </a:ext>
            </a:extLst>
          </p:cNvPr>
          <p:cNvSpPr txBox="1"/>
          <p:nvPr/>
        </p:nvSpPr>
        <p:spPr>
          <a:xfrm>
            <a:off x="2232464" y="3607330"/>
            <a:ext cx="659155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Trust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1929F7B4-8E8C-466F-B215-15EFE6E7EAF1}"/>
              </a:ext>
            </a:extLst>
          </p:cNvPr>
          <p:cNvSpPr txBox="1"/>
          <p:nvPr/>
        </p:nvSpPr>
        <p:spPr>
          <a:xfrm>
            <a:off x="2619326" y="4939304"/>
            <a:ext cx="760144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Anger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F24BABF2-7B5D-4A27-92DA-B73CC4725C52}"/>
              </a:ext>
            </a:extLst>
          </p:cNvPr>
          <p:cNvSpPr txBox="1"/>
          <p:nvPr/>
        </p:nvSpPr>
        <p:spPr>
          <a:xfrm>
            <a:off x="1877453" y="4249676"/>
            <a:ext cx="1335622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Anticipation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98D7FFF9-8828-4CD3-A34E-1DA905D44D46}"/>
              </a:ext>
            </a:extLst>
          </p:cNvPr>
          <p:cNvSpPr txBox="1"/>
          <p:nvPr/>
        </p:nvSpPr>
        <p:spPr>
          <a:xfrm>
            <a:off x="4551309" y="6215692"/>
            <a:ext cx="893193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Disgust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61F0118D-1254-4958-815E-29455C7D1F0A}"/>
              </a:ext>
            </a:extLst>
          </p:cNvPr>
          <p:cNvSpPr txBox="1"/>
          <p:nvPr/>
        </p:nvSpPr>
        <p:spPr>
          <a:xfrm>
            <a:off x="4279397" y="4020685"/>
            <a:ext cx="587020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Fear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AB1813E-9AD6-4168-8CF0-BCBED30572A7}"/>
              </a:ext>
            </a:extLst>
          </p:cNvPr>
          <p:cNvSpPr txBox="1"/>
          <p:nvPr/>
        </p:nvSpPr>
        <p:spPr>
          <a:xfrm>
            <a:off x="3275746" y="4456352"/>
            <a:ext cx="492443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Joy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2B42F5E-5F4E-4C29-8954-61CF222DC8A9}"/>
              </a:ext>
            </a:extLst>
          </p:cNvPr>
          <p:cNvSpPr txBox="1"/>
          <p:nvPr/>
        </p:nvSpPr>
        <p:spPr>
          <a:xfrm>
            <a:off x="4807070" y="3217265"/>
            <a:ext cx="950901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Sadness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9ADB6519-BEB0-4910-8DA2-DE54F05C57C4}"/>
              </a:ext>
            </a:extLst>
          </p:cNvPr>
          <p:cNvSpPr txBox="1"/>
          <p:nvPr/>
        </p:nvSpPr>
        <p:spPr>
          <a:xfrm>
            <a:off x="3939008" y="5009033"/>
            <a:ext cx="1598552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Surprise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8473718" y="137161"/>
            <a:ext cx="2925803" cy="1073442"/>
            <a:chOff x="6282439" y="182559"/>
            <a:chExt cx="2438169" cy="894535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31" t="14279" r="-148" b="57106"/>
            <a:stretch/>
          </p:blipFill>
          <p:spPr>
            <a:xfrm>
              <a:off x="6282439" y="182559"/>
              <a:ext cx="1204333" cy="894535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31" t="42894" r="-148" b="34205"/>
            <a:stretch/>
          </p:blipFill>
          <p:spPr>
            <a:xfrm>
              <a:off x="7516275" y="182559"/>
              <a:ext cx="1204333" cy="73419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5" name="TextBox 44"/>
          <p:cNvSpPr txBox="1"/>
          <p:nvPr/>
        </p:nvSpPr>
        <p:spPr>
          <a:xfrm rot="16200000">
            <a:off x="74881" y="2271992"/>
            <a:ext cx="1651451" cy="369328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lIns="109723" tIns="54862" rIns="109723" bIns="54862" rtlCol="0">
            <a:spAutoFit/>
          </a:bodyPr>
          <a:lstStyle/>
          <a:p>
            <a:pPr algn="ctr" defTabSz="1097280">
              <a:defRPr/>
            </a:pPr>
            <a:r>
              <a:rPr lang="en-US" sz="1680" b="1" kern="0">
                <a:solidFill>
                  <a:sysClr val="windowText" lastClr="000000"/>
                </a:solidFill>
              </a:rPr>
              <a:t>Topics</a:t>
            </a:r>
          </a:p>
        </p:txBody>
      </p:sp>
      <p:sp>
        <p:nvSpPr>
          <p:cNvPr id="61" name="TextBox 60"/>
          <p:cNvSpPr txBox="1"/>
          <p:nvPr/>
        </p:nvSpPr>
        <p:spPr>
          <a:xfrm rot="16200000">
            <a:off x="-805007" y="4803330"/>
            <a:ext cx="3411224" cy="369328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lIns="109723" tIns="54862" rIns="109723" bIns="54862" rtlCol="0">
            <a:spAutoFit/>
          </a:bodyPr>
          <a:lstStyle/>
          <a:p>
            <a:pPr algn="ctr" defTabSz="1097280">
              <a:defRPr/>
            </a:pPr>
            <a:r>
              <a:rPr lang="en-US" sz="1680" b="1" kern="0">
                <a:solidFill>
                  <a:sysClr val="windowText" lastClr="000000"/>
                </a:solidFill>
              </a:rPr>
              <a:t>Average Emotions To Topics</a:t>
            </a:r>
          </a:p>
        </p:txBody>
      </p:sp>
      <p:sp>
        <p:nvSpPr>
          <p:cNvPr id="62" name="TextBox 61"/>
          <p:cNvSpPr txBox="1"/>
          <p:nvPr/>
        </p:nvSpPr>
        <p:spPr>
          <a:xfrm rot="16200000">
            <a:off x="473762" y="1019423"/>
            <a:ext cx="853693" cy="369328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lIns="109723" tIns="54862" rIns="109723" bIns="54862" rtlCol="0">
            <a:spAutoFit/>
          </a:bodyPr>
          <a:lstStyle/>
          <a:p>
            <a:pPr algn="ctr" defTabSz="1097280">
              <a:defRPr/>
            </a:pPr>
            <a:r>
              <a:rPr lang="en-US" sz="1680" b="1" kern="0">
                <a:solidFill>
                  <a:sysClr val="windowText" lastClr="000000"/>
                </a:solidFill>
              </a:rPr>
              <a:t>Time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085267" y="1620636"/>
            <a:ext cx="5272027" cy="166174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1097280">
              <a:defRPr/>
            </a:pPr>
            <a:endParaRPr lang="en-US" sz="216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493417" y="1417320"/>
            <a:ext cx="4631785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1097280">
              <a:buFont typeface="Arial" pitchFamily="34" charset="0"/>
              <a:buChar char="•"/>
              <a:defRPr/>
            </a:pPr>
            <a:r>
              <a:rPr lang="en-US" sz="1560" b="1" kern="0"/>
              <a:t>Visualizing the </a:t>
            </a:r>
            <a:r>
              <a:rPr lang="en-US" sz="1560" b="1" kern="0" err="1"/>
              <a:t>HashTagGamer</a:t>
            </a:r>
            <a:r>
              <a:rPr lang="en-US" sz="1560" b="1" kern="0"/>
              <a:t> troll—a group trying to trend </a:t>
            </a:r>
            <a:r>
              <a:rPr lang="en-US" sz="1560" b="1" kern="0" err="1"/>
              <a:t>hashtag</a:t>
            </a:r>
            <a:r>
              <a:rPr lang="en-US" sz="1560" b="1" kern="0"/>
              <a:t> topics—noticed unique and consistent pattern of emotion usage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493419" y="2380868"/>
            <a:ext cx="4723220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1097280">
              <a:buFont typeface="Arial" pitchFamily="34" charset="0"/>
              <a:buChar char="•"/>
              <a:defRPr/>
            </a:pPr>
            <a:r>
              <a:rPr lang="en-US" sz="1560" b="1" kern="0"/>
              <a:t>Consistent pattern may be a fingerprint to identify automation and disinformation on social media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493419" y="3112388"/>
            <a:ext cx="4631782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1097280">
              <a:buFont typeface="Arial" pitchFamily="34" charset="0"/>
              <a:buChar char="•"/>
              <a:defRPr/>
            </a:pPr>
            <a:r>
              <a:rPr lang="en-US" sz="1560" b="1" kern="0"/>
              <a:t>Apply machine learning on these patterns to help differentiate between bots and humans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91372" y="122682"/>
            <a:ext cx="7491736" cy="443194"/>
          </a:xfrm>
          <a:prstGeom prst="rect">
            <a:avLst/>
          </a:prstGeom>
          <a:noFill/>
        </p:spPr>
        <p:txBody>
          <a:bodyPr wrap="square" lIns="109723" tIns="54862" rIns="109723" bIns="54862" rtlCol="0">
            <a:spAutoFit/>
          </a:bodyPr>
          <a:lstStyle/>
          <a:p>
            <a:pPr algn="ctr" defTabSz="1097280">
              <a:defRPr/>
            </a:pPr>
            <a:r>
              <a:rPr lang="en-US" sz="2160" b="1" kern="0"/>
              <a:t>Topics Presented over Time of Day (</a:t>
            </a:r>
            <a:r>
              <a:rPr lang="en-US" sz="1920" b="1" kern="0"/>
              <a:t>Defined By Productivity Hours</a:t>
            </a:r>
            <a:r>
              <a:rPr lang="en-US" sz="2160" b="1" ker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5897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2F1725-3357-4A80-B7C9-79E2F17DA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601" y="2856994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latin typeface="Century Gothic" panose="020B0502020202020204" pitchFamily="34" charset="0"/>
                <a:cs typeface="Calibri Light"/>
              </a:rPr>
              <a:t>Insights &amp; Conclusions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664FD34-24FA-4698-B963-DB0193836215}"/>
              </a:ext>
            </a:extLst>
          </p:cNvPr>
          <p:cNvSpPr/>
          <p:nvPr/>
        </p:nvSpPr>
        <p:spPr>
          <a:xfrm>
            <a:off x="389298" y="299917"/>
            <a:ext cx="11425474" cy="62185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89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6414E6A7-EEB6-47BC-B01D-6A0A44A49986}"/>
              </a:ext>
            </a:extLst>
          </p:cNvPr>
          <p:cNvSpPr/>
          <p:nvPr/>
        </p:nvSpPr>
        <p:spPr>
          <a:xfrm>
            <a:off x="506995" y="835224"/>
            <a:ext cx="11147694" cy="655564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>
                <a:latin typeface="Century Gothic"/>
              </a:rPr>
              <a:t>The </a:t>
            </a:r>
            <a:r>
              <a:rPr lang="en-US" sz="2800">
                <a:solidFill>
                  <a:srgbClr val="00B0F0"/>
                </a:solidFill>
                <a:latin typeface="Century Gothic"/>
              </a:rPr>
              <a:t>US populace is being manipulated </a:t>
            </a:r>
            <a:r>
              <a:rPr lang="en-US" sz="2800">
                <a:latin typeface="Century Gothic"/>
              </a:rPr>
              <a:t>through social media by foreign powers, such as Russia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800">
              <a:latin typeface="Century Gothic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>
                <a:latin typeface="Century Gothic"/>
              </a:rPr>
              <a:t>This social engineering strategy is not just related to the 2016 election, but is on-going</a:t>
            </a:r>
          </a:p>
          <a:p>
            <a:pPr>
              <a:buClr>
                <a:schemeClr val="tx1"/>
              </a:buClr>
            </a:pPr>
            <a:endParaRPr lang="en-US" sz="2800">
              <a:latin typeface="Century Gothic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>
                <a:latin typeface="Century Gothic"/>
              </a:rPr>
              <a:t>The techniques being used are </a:t>
            </a:r>
            <a:r>
              <a:rPr lang="en-US" sz="2800">
                <a:solidFill>
                  <a:srgbClr val="00B0F0"/>
                </a:solidFill>
                <a:latin typeface="Century Gothic"/>
              </a:rPr>
              <a:t>sophisticated and subtle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800">
              <a:latin typeface="Century Gothic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>
                <a:latin typeface="Century Gothic"/>
              </a:rPr>
              <a:t>We should develop machine learning applications to detect early signs of large scale disinformation campaigns</a:t>
            </a: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endParaRPr lang="en-US" sz="2800">
              <a:latin typeface="Century Gothic"/>
            </a:endParaRP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endParaRPr lang="en-US" sz="2800">
              <a:latin typeface="Century Gothic"/>
            </a:endParaRP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endParaRPr lang="en-US" sz="2800">
              <a:latin typeface="Century Gothic"/>
              <a:cs typeface="Calibri"/>
            </a:endParaRP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endParaRPr lang="en-US" sz="2800">
              <a:latin typeface="Century Gothic"/>
              <a:cs typeface="Calibri"/>
            </a:endParaRPr>
          </a:p>
          <a:p>
            <a:pPr>
              <a:buClr>
                <a:srgbClr val="92D050"/>
              </a:buClr>
            </a:pPr>
            <a:endParaRPr lang="en-US" sz="2800"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06587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342" y="166730"/>
            <a:ext cx="6474374" cy="435735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70134" y="4512002"/>
            <a:ext cx="69887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buNone/>
            </a:pPr>
            <a:r>
              <a:rPr lang="en-US" sz="1400">
                <a:latin typeface="Century Gothic" panose="020B0502020202020204" pitchFamily="34" charset="0"/>
                <a:cs typeface="Calibri"/>
              </a:rPr>
              <a:t>Laura </a:t>
            </a:r>
            <a:r>
              <a:rPr lang="en-US" sz="1400" err="1">
                <a:latin typeface="Century Gothic" panose="020B0502020202020204" pitchFamily="34" charset="0"/>
                <a:cs typeface="Calibri"/>
              </a:rPr>
              <a:t>Gallante</a:t>
            </a:r>
            <a:r>
              <a:rPr lang="en-US" sz="1400">
                <a:latin typeface="Century Gothic" panose="020B0502020202020204" pitchFamily="34" charset="0"/>
                <a:cs typeface="Calibri"/>
              </a:rPr>
              <a:t>, </a:t>
            </a:r>
            <a:r>
              <a:rPr lang="en-US" sz="1400">
                <a:solidFill>
                  <a:srgbClr val="00B0F0"/>
                </a:solidFill>
                <a:latin typeface="Century Gothic" panose="020B0502020202020204" pitchFamily="34" charset="0"/>
                <a:cs typeface="Calibri"/>
              </a:rPr>
              <a:t>security expert </a:t>
            </a:r>
            <a:r>
              <a:rPr lang="en-US" sz="1400">
                <a:latin typeface="Century Gothic" panose="020B0502020202020204" pitchFamily="34" charset="0"/>
                <a:cs typeface="Calibri"/>
              </a:rPr>
              <a:t>in how states use cyberspace</a:t>
            </a:r>
          </a:p>
          <a:p>
            <a:pPr algn="r">
              <a:buNone/>
            </a:pPr>
            <a:r>
              <a:rPr lang="en-US" sz="1400">
                <a:latin typeface="Century Gothic" panose="020B0502020202020204" pitchFamily="34" charset="0"/>
              </a:rPr>
              <a:t>TED Talk, May 2017</a:t>
            </a:r>
          </a:p>
        </p:txBody>
      </p:sp>
      <p:sp>
        <p:nvSpPr>
          <p:cNvPr id="6" name="Rectangle 5"/>
          <p:cNvSpPr/>
          <p:nvPr/>
        </p:nvSpPr>
        <p:spPr>
          <a:xfrm>
            <a:off x="164214" y="709403"/>
            <a:ext cx="516312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Open minds &amp; free expression -&gt; </a:t>
            </a:r>
            <a:r>
              <a:rPr lang="en-US" sz="2400" dirty="0">
                <a:solidFill>
                  <a:srgbClr val="00B0F0"/>
                </a:solidFill>
                <a:latin typeface="Century Gothic" panose="020B0502020202020204" pitchFamily="34" charset="0"/>
              </a:rPr>
              <a:t>our greatest vulnerability</a:t>
            </a:r>
          </a:p>
          <a:p>
            <a:pPr marL="285750" indent="-285750" algn="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B0F0"/>
              </a:solidFill>
              <a:latin typeface="Century Gothic" panose="020B0502020202020204" pitchFamily="34" charset="0"/>
            </a:endParaRPr>
          </a:p>
          <a:p>
            <a:pPr marL="285750" indent="-285750" algn="r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Modern state-sponsored information operation</a:t>
            </a:r>
          </a:p>
          <a:p>
            <a:pPr marL="285750" indent="-285750" algn="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B0F0"/>
              </a:solidFill>
              <a:latin typeface="Century Gothic" panose="020B0502020202020204" pitchFamily="34" charset="0"/>
            </a:endParaRPr>
          </a:p>
          <a:p>
            <a:pPr marL="285750" indent="-285750" algn="r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Sensational narratives amplified in social media</a:t>
            </a:r>
          </a:p>
          <a:p>
            <a:pPr marL="285750" indent="-285750" algn="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285750" indent="-285750" algn="r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  <a:latin typeface="Century Gothic" panose="020B0502020202020204" pitchFamily="34" charset="0"/>
              </a:rPr>
              <a:t>‘Reflexive control’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B0F0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81688" y="5936559"/>
            <a:ext cx="107603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i="1">
                <a:latin typeface="Century Gothic" panose="020B0502020202020204" pitchFamily="34" charset="0"/>
              </a:rPr>
              <a:t>The mind is the </a:t>
            </a:r>
            <a:r>
              <a:rPr lang="en-US" sz="3200" b="1" i="1">
                <a:solidFill>
                  <a:srgbClr val="00B0F0"/>
                </a:solidFill>
                <a:latin typeface="Century Gothic" panose="020B0502020202020204" pitchFamily="34" charset="0"/>
              </a:rPr>
              <a:t>most exploitable device </a:t>
            </a:r>
            <a:r>
              <a:rPr lang="en-US" sz="3200" i="1">
                <a:latin typeface="Century Gothic" panose="020B0502020202020204" pitchFamily="34" charset="0"/>
              </a:rPr>
              <a:t>on the planet</a:t>
            </a:r>
          </a:p>
        </p:txBody>
      </p:sp>
    </p:spTree>
    <p:extLst>
      <p:ext uri="{BB962C8B-B14F-4D97-AF65-F5344CB8AC3E}">
        <p14:creationId xmlns:p14="http://schemas.microsoft.com/office/powerpoint/2010/main" val="279512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48357" y="1953034"/>
            <a:ext cx="1076036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>
                <a:latin typeface="Century Gothic" panose="020B0502020202020204" pitchFamily="34" charset="0"/>
              </a:rPr>
              <a:t>Our best </a:t>
            </a:r>
            <a:r>
              <a:rPr lang="en-US" sz="4400" b="1">
                <a:solidFill>
                  <a:srgbClr val="00B0F0"/>
                </a:solidFill>
                <a:latin typeface="Century Gothic" panose="020B0502020202020204" pitchFamily="34" charset="0"/>
              </a:rPr>
              <a:t>DEFENSE</a:t>
            </a:r>
            <a:r>
              <a:rPr lang="en-US" sz="4400">
                <a:latin typeface="Century Gothic" panose="020B0502020202020204" pitchFamily="34" charset="0"/>
              </a:rPr>
              <a:t> is the ability to think critically, to call out falsehoods, and above all, to have the courage to unflinchingly pursue the truth.</a:t>
            </a:r>
          </a:p>
        </p:txBody>
      </p:sp>
    </p:spTree>
    <p:extLst>
      <p:ext uri="{BB962C8B-B14F-4D97-AF65-F5344CB8AC3E}">
        <p14:creationId xmlns:p14="http://schemas.microsoft.com/office/powerpoint/2010/main" val="282890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78" y="368300"/>
            <a:ext cx="10058400" cy="60036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1067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xmlns="" id="{F4998BE3-8C47-4CC8-BE59-E3B67D9718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2240" y="3677050"/>
            <a:ext cx="10667166" cy="169300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az-Cyrl-AZ" sz="3200" b="1">
                <a:latin typeface="Century Gothic" panose="020B0502020202020204" pitchFamily="34" charset="0"/>
              </a:rPr>
              <a:t>Дезинформация</a:t>
            </a:r>
            <a:r>
              <a:rPr lang="en-US" sz="3200" b="1">
                <a:latin typeface="Century Gothic" panose="020B0502020202020204" pitchFamily="34" charset="0"/>
              </a:rPr>
              <a:t>  -&gt;  </a:t>
            </a:r>
            <a:r>
              <a:rPr lang="en-US" sz="3200" b="1" err="1">
                <a:latin typeface="Century Gothic" panose="020B0502020202020204" pitchFamily="34" charset="0"/>
              </a:rPr>
              <a:t>dezinformatsiya</a:t>
            </a:r>
            <a:r>
              <a:rPr lang="en-US" sz="3200" b="1">
                <a:latin typeface="Century Gothic" panose="020B0502020202020204" pitchFamily="34" charset="0"/>
              </a:rPr>
              <a:t>  -&gt;  </a:t>
            </a:r>
            <a:r>
              <a:rPr lang="en-US" sz="3200" b="1">
                <a:solidFill>
                  <a:srgbClr val="00B0F0"/>
                </a:solidFill>
                <a:latin typeface="Century Gothic" panose="020B0502020202020204" pitchFamily="34" charset="0"/>
              </a:rPr>
              <a:t>disinformation</a:t>
            </a:r>
          </a:p>
          <a:p>
            <a:pPr algn="ctr">
              <a:buNone/>
            </a:pPr>
            <a:r>
              <a:rPr lang="en-US" sz="3200">
                <a:latin typeface="Century Gothic" panose="020B0502020202020204" pitchFamily="34" charset="0"/>
                <a:cs typeface="Calibri"/>
              </a:rPr>
              <a:t>literally a Russian term coined by Joseph Stalin, meaning false information spread deliberately to deceive or mislead public opinion</a:t>
            </a:r>
            <a:endParaRPr lang="en-US" sz="3200">
              <a:latin typeface="Century Gothic" panose="020B0502020202020204" pitchFamily="34" charset="0"/>
            </a:endParaRPr>
          </a:p>
          <a:p>
            <a:pPr marL="190500" algn="ctr">
              <a:buNone/>
            </a:pPr>
            <a:endParaRPr lang="en-US" sz="3200">
              <a:cs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191" y="307770"/>
            <a:ext cx="1521263" cy="303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5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7CF3942-2B6C-4EEB-AED7-F9D1A7260CD3}"/>
              </a:ext>
            </a:extLst>
          </p:cNvPr>
          <p:cNvSpPr/>
          <p:nvPr/>
        </p:nvSpPr>
        <p:spPr>
          <a:xfrm>
            <a:off x="8363258" y="953609"/>
            <a:ext cx="3450555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~</a:t>
            </a:r>
            <a:r>
              <a:rPr lang="en-US" sz="4400" b="1">
                <a:solidFill>
                  <a:srgbClr val="00B0F0"/>
                </a:solidFill>
                <a:latin typeface="Century Gothic" panose="020B0502020202020204" pitchFamily="34" charset="0"/>
              </a:rPr>
              <a:t>68 million</a:t>
            </a:r>
          </a:p>
          <a:p>
            <a:pPr algn="ctr"/>
            <a:r>
              <a:rPr lang="en-US" sz="44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US users </a:t>
            </a:r>
          </a:p>
          <a:p>
            <a:pPr algn="ctr"/>
            <a:endParaRPr lang="en-US" sz="440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sz="4400" b="1">
                <a:solidFill>
                  <a:srgbClr val="00B0F0"/>
                </a:solidFill>
                <a:latin typeface="Century Gothic" panose="020B0502020202020204" pitchFamily="34" charset="0"/>
              </a:rPr>
              <a:t>40%</a:t>
            </a:r>
            <a:r>
              <a:rPr lang="en-US" sz="44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 use daily</a:t>
            </a:r>
          </a:p>
          <a:p>
            <a:pPr algn="ctr"/>
            <a:endParaRPr lang="en-US" sz="440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sz="4400" b="1">
                <a:solidFill>
                  <a:srgbClr val="00B0F0"/>
                </a:solidFill>
                <a:latin typeface="Century Gothic" panose="020B0502020202020204" pitchFamily="34" charset="0"/>
              </a:rPr>
              <a:t>70%</a:t>
            </a:r>
            <a:r>
              <a:rPr lang="en-US" sz="44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 use for news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589527"/>
            <a:ext cx="698879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0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  <a:cs typeface="Calibri"/>
              </a:rPr>
              <a:t>Image adapted from TIME magazine, Ben Wiseman;  Statistics from Twitter &amp; Pew Research Center</a:t>
            </a:r>
            <a:endParaRPr lang="en-US" sz="1000">
              <a:solidFill>
                <a:schemeClr val="tx1">
                  <a:lumMod val="6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3537" y="804590"/>
            <a:ext cx="8147009" cy="5658219"/>
            <a:chOff x="150204" y="497154"/>
            <a:chExt cx="8147009" cy="565821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204" y="497154"/>
              <a:ext cx="8147009" cy="5658219"/>
            </a:xfrm>
            <a:prstGeom prst="rect">
              <a:avLst/>
            </a:prstGeom>
          </p:spPr>
        </p:pic>
        <p:pic>
          <p:nvPicPr>
            <p:cNvPr id="8" name="Picture 10" descr="Image result for twitter logo">
              <a:extLst>
                <a:ext uri="{FF2B5EF4-FFF2-40B4-BE49-F238E27FC236}">
                  <a16:creationId xmlns:a16="http://schemas.microsoft.com/office/drawing/2014/main" xmlns="" id="{7C588831-98EA-4788-AB68-CAF0609B10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7781" y="4630802"/>
              <a:ext cx="374797" cy="374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0" descr="Image result for twitter logo">
              <a:extLst>
                <a:ext uri="{FF2B5EF4-FFF2-40B4-BE49-F238E27FC236}">
                  <a16:creationId xmlns:a16="http://schemas.microsoft.com/office/drawing/2014/main" xmlns="" id="{7C588831-98EA-4788-AB68-CAF0609B10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6799" y="989125"/>
              <a:ext cx="374797" cy="374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0" descr="Image result for twitter logo">
              <a:extLst>
                <a:ext uri="{FF2B5EF4-FFF2-40B4-BE49-F238E27FC236}">
                  <a16:creationId xmlns:a16="http://schemas.microsoft.com/office/drawing/2014/main" xmlns="" id="{7C588831-98EA-4788-AB68-CAF0609B10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8565" y="5116084"/>
              <a:ext cx="374797" cy="374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0" descr="Image result for twitter logo">
              <a:extLst>
                <a:ext uri="{FF2B5EF4-FFF2-40B4-BE49-F238E27FC236}">
                  <a16:creationId xmlns:a16="http://schemas.microsoft.com/office/drawing/2014/main" xmlns="" id="{7C588831-98EA-4788-AB68-CAF0609B10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4474" y="3503646"/>
              <a:ext cx="374797" cy="374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0" descr="Image result for twitter logo">
              <a:extLst>
                <a:ext uri="{FF2B5EF4-FFF2-40B4-BE49-F238E27FC236}">
                  <a16:creationId xmlns:a16="http://schemas.microsoft.com/office/drawing/2014/main" xmlns="" id="{7C588831-98EA-4788-AB68-CAF0609B10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8562" y="2508022"/>
              <a:ext cx="374797" cy="374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0" descr="Image result for twitter logo">
              <a:extLst>
                <a:ext uri="{FF2B5EF4-FFF2-40B4-BE49-F238E27FC236}">
                  <a16:creationId xmlns:a16="http://schemas.microsoft.com/office/drawing/2014/main" xmlns="" id="{7C588831-98EA-4788-AB68-CAF0609B10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3362" y="802695"/>
              <a:ext cx="374797" cy="374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ext Placeholder 3"/>
          <p:cNvSpPr txBox="1">
            <a:spLocks/>
          </p:cNvSpPr>
          <p:nvPr/>
        </p:nvSpPr>
        <p:spPr>
          <a:xfrm>
            <a:off x="73537" y="-30152"/>
            <a:ext cx="11666523" cy="708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sz="4267" b="1" kern="1200" cap="none" baseline="0">
                <a:solidFill>
                  <a:srgbClr val="0041A0"/>
                </a:solidFill>
                <a:latin typeface="Century Gothic"/>
                <a:ea typeface="+mn-ea"/>
                <a:cs typeface="Century Gothic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3733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»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0">
                <a:solidFill>
                  <a:schemeClr val="tx1"/>
                </a:solidFill>
              </a:rPr>
              <a:t>The Power of the Tweet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148220" y="582484"/>
            <a:ext cx="10443961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20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6508AD2-D864-4F06-AD02-2C1EA3EBC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501" y="2743342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latin typeface="Century Gothic" panose="020B0502020202020204" pitchFamily="34" charset="0"/>
                <a:cs typeface="Calibri Light"/>
              </a:rPr>
              <a:t>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52F3D1F-16F7-49A9-B3A9-0C982920D977}"/>
              </a:ext>
            </a:extLst>
          </p:cNvPr>
          <p:cNvSpPr/>
          <p:nvPr/>
        </p:nvSpPr>
        <p:spPr>
          <a:xfrm>
            <a:off x="481947" y="469250"/>
            <a:ext cx="11232709" cy="58737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86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Rectangle 1041">
            <a:extLst>
              <a:ext uri="{FF2B5EF4-FFF2-40B4-BE49-F238E27FC236}">
                <a16:creationId xmlns:a16="http://schemas.microsoft.com/office/drawing/2014/main" xmlns="" id="{28DD362E-6694-4B9D-928A-DCA8B08293C1}"/>
              </a:ext>
            </a:extLst>
          </p:cNvPr>
          <p:cNvSpPr/>
          <p:nvPr/>
        </p:nvSpPr>
        <p:spPr>
          <a:xfrm>
            <a:off x="4716699" y="2109082"/>
            <a:ext cx="2226115" cy="3704859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troll dancing GIF">
            <a:extLst>
              <a:ext uri="{FF2B5EF4-FFF2-40B4-BE49-F238E27FC236}">
                <a16:creationId xmlns:a16="http://schemas.microsoft.com/office/drawing/2014/main" xmlns="" id="{B974D3B3-A077-4E1A-85B0-9C53DAD6CF7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45" y="253004"/>
            <a:ext cx="850848" cy="85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troll dancing GIF">
            <a:extLst>
              <a:ext uri="{FF2B5EF4-FFF2-40B4-BE49-F238E27FC236}">
                <a16:creationId xmlns:a16="http://schemas.microsoft.com/office/drawing/2014/main" xmlns="" id="{9FE42726-33D9-4D3D-A2B0-6E7BC57AD16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086" y="253004"/>
            <a:ext cx="850848" cy="85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troll dancing GIF">
            <a:extLst>
              <a:ext uri="{FF2B5EF4-FFF2-40B4-BE49-F238E27FC236}">
                <a16:creationId xmlns:a16="http://schemas.microsoft.com/office/drawing/2014/main" xmlns="" id="{DDBD98C7-5B4B-4CC7-984C-F8BAD8A0E4F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565" y="253004"/>
            <a:ext cx="850848" cy="85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8" descr="Image result for twitter logo">
            <a:extLst>
              <a:ext uri="{FF2B5EF4-FFF2-40B4-BE49-F238E27FC236}">
                <a16:creationId xmlns:a16="http://schemas.microsoft.com/office/drawing/2014/main" xmlns="" id="{FF9E44DA-0AD0-4E12-9B2B-AFC7FDBE65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40193" y="356070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Image result for twitter logo">
            <a:extLst>
              <a:ext uri="{FF2B5EF4-FFF2-40B4-BE49-F238E27FC236}">
                <a16:creationId xmlns:a16="http://schemas.microsoft.com/office/drawing/2014/main" xmlns="" id="{7C588831-98EA-4788-AB68-CAF0609B1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33" y="3505200"/>
            <a:ext cx="956064" cy="95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F76C03DC-2E09-4A8E-BCC6-18CD6BFC9A54}"/>
              </a:ext>
            </a:extLst>
          </p:cNvPr>
          <p:cNvCxnSpPr>
            <a:cxnSpLocks/>
          </p:cNvCxnSpPr>
          <p:nvPr/>
        </p:nvCxnSpPr>
        <p:spPr>
          <a:xfrm>
            <a:off x="1787176" y="2623484"/>
            <a:ext cx="0" cy="825967"/>
          </a:xfrm>
          <a:prstGeom prst="straightConnector1">
            <a:avLst/>
          </a:prstGeom>
          <a:ln w="1270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Brian George No GIF">
            <a:extLst>
              <a:ext uri="{FF2B5EF4-FFF2-40B4-BE49-F238E27FC236}">
                <a16:creationId xmlns:a16="http://schemas.microsoft.com/office/drawing/2014/main" xmlns="" id="{05BB35DA-30C1-4518-82CA-6F3FBC1EFC9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396" y="5610711"/>
            <a:ext cx="1443560" cy="101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38A2130C-7188-4010-BC4C-B56C27670079}"/>
              </a:ext>
            </a:extLst>
          </p:cNvPr>
          <p:cNvCxnSpPr>
            <a:cxnSpLocks/>
          </p:cNvCxnSpPr>
          <p:nvPr/>
        </p:nvCxnSpPr>
        <p:spPr>
          <a:xfrm>
            <a:off x="1787176" y="4574777"/>
            <a:ext cx="0" cy="922421"/>
          </a:xfrm>
          <a:prstGeom prst="straightConnector1">
            <a:avLst/>
          </a:prstGeom>
          <a:ln w="1270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xmlns="" id="{B48F621F-6CA8-4BDE-ADFF-3917DA6F0DE9}"/>
              </a:ext>
            </a:extLst>
          </p:cNvPr>
          <p:cNvCxnSpPr>
            <a:cxnSpLocks/>
            <a:stCxn id="1036" idx="1"/>
            <a:endCxn id="1034" idx="1"/>
          </p:cNvCxnSpPr>
          <p:nvPr/>
        </p:nvCxnSpPr>
        <p:spPr>
          <a:xfrm rot="10800000" flipH="1">
            <a:off x="1065395" y="3983233"/>
            <a:ext cx="207537" cy="2137433"/>
          </a:xfrm>
          <a:prstGeom prst="bentConnector3">
            <a:avLst>
              <a:gd name="adj1" fmla="val -231893"/>
            </a:avLst>
          </a:prstGeom>
          <a:ln w="1270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TextBox 1032">
            <a:extLst>
              <a:ext uri="{FF2B5EF4-FFF2-40B4-BE49-F238E27FC236}">
                <a16:creationId xmlns:a16="http://schemas.microsoft.com/office/drawing/2014/main" xmlns="" id="{F944E8B0-F97A-4A63-B356-A31AA0C16086}"/>
              </a:ext>
            </a:extLst>
          </p:cNvPr>
          <p:cNvSpPr txBox="1"/>
          <p:nvPr/>
        </p:nvSpPr>
        <p:spPr>
          <a:xfrm>
            <a:off x="130629" y="1936934"/>
            <a:ext cx="3226525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>
                <a:latin typeface="+mj-lt"/>
              </a:rPr>
              <a:t>Internet Research Agency (IRA)</a:t>
            </a:r>
          </a:p>
          <a:p>
            <a:pPr algn="ctr"/>
            <a:r>
              <a:rPr lang="en-US" sz="1400">
                <a:latin typeface="+mj-lt"/>
              </a:rPr>
              <a:t>"troll factory"</a:t>
            </a:r>
          </a:p>
          <a:p>
            <a:pPr algn="ctr"/>
            <a:r>
              <a:rPr lang="en-US" sz="1400">
                <a:latin typeface="+mj-lt"/>
              </a:rPr>
              <a:t> St Petersburg, Russia</a:t>
            </a:r>
          </a:p>
        </p:txBody>
      </p:sp>
      <p:pic>
        <p:nvPicPr>
          <p:cNvPr id="1038" name="Picture 14" descr="Image result for clemson university logo">
            <a:extLst>
              <a:ext uri="{FF2B5EF4-FFF2-40B4-BE49-F238E27FC236}">
                <a16:creationId xmlns:a16="http://schemas.microsoft.com/office/drawing/2014/main" xmlns="" id="{7A85A61E-8FEF-41DF-B67B-BC03F89B2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45" y="2951524"/>
            <a:ext cx="822221" cy="79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salesforce social logo">
            <a:extLst>
              <a:ext uri="{FF2B5EF4-FFF2-40B4-BE49-F238E27FC236}">
                <a16:creationId xmlns:a16="http://schemas.microsoft.com/office/drawing/2014/main" xmlns="" id="{E56C000B-B6DC-426C-B744-07D59689E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845" y="4836760"/>
            <a:ext cx="1405113" cy="79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xmlns="" id="{E1A9F1C8-6045-47A1-8698-498C0E3F0253}"/>
              </a:ext>
            </a:extLst>
          </p:cNvPr>
          <p:cNvCxnSpPr>
            <a:cxnSpLocks/>
          </p:cNvCxnSpPr>
          <p:nvPr/>
        </p:nvCxnSpPr>
        <p:spPr>
          <a:xfrm>
            <a:off x="2796760" y="3897471"/>
            <a:ext cx="1216330" cy="0"/>
          </a:xfrm>
          <a:prstGeom prst="straightConnector1">
            <a:avLst/>
          </a:prstGeom>
          <a:ln w="1270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7" name="Rectangle 1046">
            <a:extLst>
              <a:ext uri="{FF2B5EF4-FFF2-40B4-BE49-F238E27FC236}">
                <a16:creationId xmlns:a16="http://schemas.microsoft.com/office/drawing/2014/main" xmlns="" id="{0CA82760-640B-4B6C-BAF0-989ED6E41BB0}"/>
              </a:ext>
            </a:extLst>
          </p:cNvPr>
          <p:cNvSpPr/>
          <p:nvPr/>
        </p:nvSpPr>
        <p:spPr>
          <a:xfrm>
            <a:off x="5060690" y="2254152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Darren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Linvill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xmlns="" id="{E80780C1-9ED4-47E5-9FDB-87474C968B42}"/>
              </a:ext>
            </a:extLst>
          </p:cNvPr>
          <p:cNvSpPr/>
          <p:nvPr/>
        </p:nvSpPr>
        <p:spPr>
          <a:xfrm>
            <a:off x="5004379" y="2544823"/>
            <a:ext cx="1526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 SemiCondensed" panose="020B0502040204020203" pitchFamily="34" charset="0"/>
              </a:rPr>
              <a:t>Patrick Warren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1049" name="Picture 18" descr="Image result for fivethirtyeight logo">
            <a:extLst>
              <a:ext uri="{FF2B5EF4-FFF2-40B4-BE49-F238E27FC236}">
                <a16:creationId xmlns:a16="http://schemas.microsoft.com/office/drawing/2014/main" xmlns="" id="{04CEDED7-D6DC-45D5-BB02-359B6A153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913" y="4340791"/>
            <a:ext cx="2053327" cy="128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xmlns="" id="{F507EBCD-37C8-4452-9640-0FAF7D732C42}"/>
              </a:ext>
            </a:extLst>
          </p:cNvPr>
          <p:cNvCxnSpPr>
            <a:cxnSpLocks/>
          </p:cNvCxnSpPr>
          <p:nvPr/>
        </p:nvCxnSpPr>
        <p:spPr>
          <a:xfrm>
            <a:off x="7144427" y="4770631"/>
            <a:ext cx="1235243" cy="15840"/>
          </a:xfrm>
          <a:prstGeom prst="straightConnector1">
            <a:avLst/>
          </a:prstGeom>
          <a:ln w="1270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1" name="Rectangle 1050">
            <a:extLst>
              <a:ext uri="{FF2B5EF4-FFF2-40B4-BE49-F238E27FC236}">
                <a16:creationId xmlns:a16="http://schemas.microsoft.com/office/drawing/2014/main" xmlns="" id="{E7CF3942-2B6C-4EEB-AED7-F9D1A7260CD3}"/>
              </a:ext>
            </a:extLst>
          </p:cNvPr>
          <p:cNvSpPr/>
          <p:nvPr/>
        </p:nvSpPr>
        <p:spPr>
          <a:xfrm>
            <a:off x="8409007" y="108535"/>
            <a:ext cx="3134015" cy="2246769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square" anchor="ctr">
            <a:spAutoFit/>
          </a:bodyPr>
          <a:lstStyle/>
          <a:p>
            <a:pPr algn="ctr"/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Bahnschrift SemiCondensed" panose="020B0502040204020203" pitchFamily="34" charset="0"/>
            </a:endParaRPr>
          </a:p>
          <a:p>
            <a:pPr algn="ctr"/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Bahnschrift SemiCondensed" panose="020B0502040204020203" pitchFamily="34" charset="0"/>
              </a:rPr>
              <a:t>2,973,371 </a:t>
            </a:r>
            <a:r>
              <a:rPr lang="en-US" sz="3200">
                <a:solidFill>
                  <a:srgbClr val="00B0F0"/>
                </a:solidFill>
                <a:latin typeface="Bahnschrift SemiCondensed" panose="020B0502040204020203" pitchFamily="34" charset="0"/>
              </a:rPr>
              <a:t>Tweets</a:t>
            </a:r>
          </a:p>
          <a:p>
            <a:pPr algn="ctr"/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Bahnschrift SemiCondensed" panose="020B0502040204020203" pitchFamily="34" charset="0"/>
              </a:rPr>
              <a:t>2,848 </a:t>
            </a:r>
            <a:r>
              <a:rPr lang="en-US" sz="3200" err="1">
                <a:solidFill>
                  <a:schemeClr val="tx1">
                    <a:lumMod val="65000"/>
                    <a:lumOff val="35000"/>
                  </a:schemeClr>
                </a:solidFill>
                <a:latin typeface="Bahnschrift SemiCondensed" panose="020B0502040204020203" pitchFamily="34" charset="0"/>
              </a:rPr>
              <a:t>H</a:t>
            </a:r>
            <a:r>
              <a:rPr lang="en-US" sz="3200" err="1">
                <a:solidFill>
                  <a:srgbClr val="00B0F0"/>
                </a:solidFill>
                <a:latin typeface="Bahnschrift SemiCondensed" panose="020B0502040204020203" pitchFamily="34" charset="0"/>
              </a:rPr>
              <a:t>@</a:t>
            </a:r>
            <a:r>
              <a:rPr lang="en-US" sz="3200" err="1">
                <a:solidFill>
                  <a:schemeClr val="tx1">
                    <a:lumMod val="65000"/>
                    <a:lumOff val="35000"/>
                  </a:schemeClr>
                </a:solidFill>
                <a:latin typeface="Bahnschrift SemiCondensed" panose="020B0502040204020203" pitchFamily="34" charset="0"/>
              </a:rPr>
              <a:t>ndles</a:t>
            </a:r>
            <a:endParaRPr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sz="4400">
              <a:solidFill>
                <a:srgbClr val="00B0F0"/>
              </a:solidFill>
              <a:latin typeface="Bahnschrift SemiCondensed" panose="020B0502040204020203" pitchFamily="34" charset="0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xmlns="" id="{E2E7DCF8-8A56-4264-AFDE-C555096971F6}"/>
              </a:ext>
            </a:extLst>
          </p:cNvPr>
          <p:cNvCxnSpPr>
            <a:cxnSpLocks/>
          </p:cNvCxnSpPr>
          <p:nvPr/>
        </p:nvCxnSpPr>
        <p:spPr>
          <a:xfrm flipV="1">
            <a:off x="9546012" y="2544823"/>
            <a:ext cx="17948" cy="1439503"/>
          </a:xfrm>
          <a:prstGeom prst="straightConnector1">
            <a:avLst/>
          </a:prstGeom>
          <a:ln w="1270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54ED368B-23DB-4A53-B1B6-D5DF9A09EAB9}"/>
              </a:ext>
            </a:extLst>
          </p:cNvPr>
          <p:cNvSpPr txBox="1"/>
          <p:nvPr/>
        </p:nvSpPr>
        <p:spPr>
          <a:xfrm>
            <a:off x="2650320" y="5449707"/>
            <a:ext cx="12163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Bahnschrift SemiCondensed" panose="020B0502040204020203" pitchFamily="34" charset="0"/>
              </a:rPr>
              <a:t>Twitter deletes tweets and accounts of some known trolls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89AA6401-2C26-40A8-A37A-D8E784EDF940}"/>
              </a:ext>
            </a:extLst>
          </p:cNvPr>
          <p:cNvSpPr txBox="1"/>
          <p:nvPr/>
        </p:nvSpPr>
        <p:spPr>
          <a:xfrm>
            <a:off x="5013908" y="5805858"/>
            <a:ext cx="1518603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err="1">
                <a:latin typeface="Bahnschrift SemiCondensed" panose="020B0502040204020203" pitchFamily="34" charset="0"/>
              </a:rPr>
              <a:t>Linvill</a:t>
            </a:r>
            <a:r>
              <a:rPr lang="en-US" sz="1400">
                <a:latin typeface="Bahnschrift SemiCondensed" panose="020B0502040204020203" pitchFamily="34" charset="0"/>
              </a:rPr>
              <a:t> &amp; Warren harvest, recreate, and categorize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C9E429F4-88A0-4B83-A316-47A628EDF2EF}"/>
              </a:ext>
            </a:extLst>
          </p:cNvPr>
          <p:cNvSpPr txBox="1"/>
          <p:nvPr/>
        </p:nvSpPr>
        <p:spPr>
          <a:xfrm>
            <a:off x="9976015" y="2957947"/>
            <a:ext cx="1976499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>
                <a:latin typeface="Bahnschrift SemiCondensed" panose="020B0502040204020203" pitchFamily="34" charset="0"/>
              </a:rPr>
              <a:t>FiveThirtyEight releases tweets on GitHub </a:t>
            </a:r>
            <a:endParaRPr lang="en-US" sz="1400"/>
          </a:p>
          <a:p>
            <a:pPr algn="ctr"/>
            <a:r>
              <a:rPr lang="en-US" sz="1400">
                <a:latin typeface="Bahnschrift SemiCondensed" panose="020B0502040204020203" pitchFamily="34" charset="0"/>
              </a:rPr>
              <a:t>July 31, 2018</a:t>
            </a:r>
            <a:endParaRPr lang="en-US" sz="1400"/>
          </a:p>
        </p:txBody>
      </p:sp>
      <p:pic>
        <p:nvPicPr>
          <p:cNvPr id="2" name="Picture 2" descr="A picture containing weapon, transport&#10;&#10;Description generated with very high confidence">
            <a:extLst>
              <a:ext uri="{FF2B5EF4-FFF2-40B4-BE49-F238E27FC236}">
                <a16:creationId xmlns:a16="http://schemas.microsoft.com/office/drawing/2014/main" xmlns="" id="{4F1D9093-C3CD-4F9F-87B8-9685DEC8B7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3757" y="3822148"/>
            <a:ext cx="914400" cy="914400"/>
          </a:xfrm>
          <a:prstGeom prst="rect">
            <a:avLst/>
          </a:prstGeom>
        </p:spPr>
      </p:pic>
      <p:pic>
        <p:nvPicPr>
          <p:cNvPr id="3" name="Picture 3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xmlns="" id="{C81FB2A0-1E2C-4396-B98E-A219AD6C27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0216" y="1157542"/>
            <a:ext cx="1134719" cy="77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3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202211" y="689830"/>
            <a:ext cx="10443961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3"/>
          <p:cNvSpPr txBox="1">
            <a:spLocks/>
          </p:cNvSpPr>
          <p:nvPr/>
        </p:nvSpPr>
        <p:spPr>
          <a:xfrm>
            <a:off x="82591" y="43582"/>
            <a:ext cx="11666523" cy="708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sz="4267" b="1" kern="1200" cap="none" baseline="0">
                <a:solidFill>
                  <a:srgbClr val="0041A0"/>
                </a:solidFill>
                <a:latin typeface="Century Gothic"/>
                <a:ea typeface="+mn-ea"/>
                <a:cs typeface="Century Gothic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3733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»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0">
                <a:solidFill>
                  <a:schemeClr val="tx1"/>
                </a:solidFill>
              </a:rPr>
              <a:t>Summary of the Russian Troll Tweet Data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02211" y="2374900"/>
            <a:ext cx="11677625" cy="2400300"/>
            <a:chOff x="202211" y="2374900"/>
            <a:chExt cx="11677625" cy="240030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661" r="1993"/>
            <a:stretch/>
          </p:blipFill>
          <p:spPr>
            <a:xfrm>
              <a:off x="202211" y="2374900"/>
              <a:ext cx="11677625" cy="24003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5250180" y="4061460"/>
              <a:ext cx="5615940" cy="2667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250180" y="3779520"/>
              <a:ext cx="4686300" cy="2667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219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24C350C-E30B-4D73-98B9-A2D9E1ABEDCF}"/>
              </a:ext>
            </a:extLst>
          </p:cNvPr>
          <p:cNvSpPr/>
          <p:nvPr/>
        </p:nvSpPr>
        <p:spPr>
          <a:xfrm>
            <a:off x="9677567" y="4519549"/>
            <a:ext cx="1550424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i="0">
                <a:solidFill>
                  <a:srgbClr val="CC0000"/>
                </a:solidFill>
                <a:effectLst/>
                <a:latin typeface="Century Gothic" panose="020B0502020202020204" pitchFamily="34" charset="0"/>
              </a:rPr>
              <a:t>Right </a:t>
            </a:r>
          </a:p>
          <a:p>
            <a:r>
              <a:rPr lang="en-US" sz="4000" b="1" i="0">
                <a:solidFill>
                  <a:srgbClr val="CC0000"/>
                </a:solidFill>
                <a:effectLst/>
                <a:latin typeface="Century Gothic" panose="020B0502020202020204" pitchFamily="34" charset="0"/>
              </a:rPr>
              <a:t>Trolls </a:t>
            </a:r>
          </a:p>
          <a:p>
            <a:r>
              <a:rPr lang="en-US" sz="4000" b="1" i="0">
                <a:solidFill>
                  <a:srgbClr val="CC0000"/>
                </a:solidFill>
                <a:effectLst/>
                <a:latin typeface="Century Gothic" panose="020B0502020202020204" pitchFamily="34" charset="0"/>
              </a:rPr>
              <a:t>(617)</a:t>
            </a:r>
            <a:endParaRPr lang="en-US" sz="4000" b="1">
              <a:solidFill>
                <a:srgbClr val="CC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7A6EBF1-7B86-40FF-AB18-8A91E413F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325647" y="905486"/>
            <a:ext cx="1434665" cy="15479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A9391A6-2082-464E-94EA-EEC8495BDAF6}"/>
              </a:ext>
            </a:extLst>
          </p:cNvPr>
          <p:cNvSpPr/>
          <p:nvPr/>
        </p:nvSpPr>
        <p:spPr>
          <a:xfrm>
            <a:off x="757200" y="744961"/>
            <a:ext cx="4303687" cy="517064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Nativist, populist messages</a:t>
            </a: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</a:endParaRP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Uniformly support Trump</a:t>
            </a: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</a:endParaRP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Denigrate the Democratic party</a:t>
            </a: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</a:endParaRP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“Make America Great Again”, anti-immigrant </a:t>
            </a: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</a:endParaRP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Derisive 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of mainstream and moderate Republicans</a:t>
            </a: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  <a:latin typeface="Century Gothic"/>
            </a:endParaRP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Profile pics of attractive young women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xmlns="" id="{E19179AC-D538-4080-949F-6276CC48ECA4}"/>
              </a:ext>
            </a:extLst>
          </p:cNvPr>
          <p:cNvSpPr/>
          <p:nvPr/>
        </p:nvSpPr>
        <p:spPr>
          <a:xfrm>
            <a:off x="6162430" y="3252260"/>
            <a:ext cx="2109827" cy="2534579"/>
          </a:xfrm>
          <a:prstGeom prst="wedgeRectCallout">
            <a:avLst>
              <a:gd name="adj1" fmla="val 104256"/>
              <a:gd name="adj2" fmla="val -116105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entury Gothic" panose="020B0502020202020204" pitchFamily="34" charset="0"/>
              </a:rPr>
              <a:t>RT mb141bar: Dear Lord, protect, guide, bless our President Trump. Please save us from those attempting to harm him</a:t>
            </a:r>
            <a:endParaRPr lang="en-US">
              <a:solidFill>
                <a:schemeClr val="tx1"/>
              </a:solidFill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xmlns="" id="{DFE6116D-ED12-4505-883A-410594085E50}"/>
              </a:ext>
            </a:extLst>
          </p:cNvPr>
          <p:cNvSpPr/>
          <p:nvPr/>
        </p:nvSpPr>
        <p:spPr>
          <a:xfrm>
            <a:off x="5812327" y="384171"/>
            <a:ext cx="2272956" cy="2230889"/>
          </a:xfrm>
          <a:prstGeom prst="wedgeRectCallout">
            <a:avLst>
              <a:gd name="adj1" fmla="val 108098"/>
              <a:gd name="adj2" fmla="val -421"/>
            </a:avLst>
          </a:prstGeom>
          <a:solidFill>
            <a:srgbClr val="CC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entury Gothic" panose="020B0502020202020204" pitchFamily="34" charset="0"/>
              </a:rPr>
              <a:t>Another example of how all liberals are hateful, corrupt, lying, evil, deceitful, hypocritical, despicable pieces of s***</a:t>
            </a:r>
            <a:endParaRPr lang="en-US">
              <a:solidFill>
                <a:schemeClr val="tx1"/>
              </a:solidFill>
              <a:latin typeface="Century Gothic" panose="020B0502020202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405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E2640F4CEDE549991F2330E84CEDFC" ma:contentTypeVersion="2" ma:contentTypeDescription="Create a new document." ma:contentTypeScope="" ma:versionID="a605b6fc34befd91bb5ebfcf859dc4f5">
  <xsd:schema xmlns:xsd="http://www.w3.org/2001/XMLSchema" xmlns:xs="http://www.w3.org/2001/XMLSchema" xmlns:p="http://schemas.microsoft.com/office/2006/metadata/properties" xmlns:ns2="ca4ba2b0-9d84-4084-98cf-9fd3b0dd2f92" targetNamespace="http://schemas.microsoft.com/office/2006/metadata/properties" ma:root="true" ma:fieldsID="4c9ef38a32ddcc35259def821b2ba17d" ns2:_="">
    <xsd:import namespace="ca4ba2b0-9d84-4084-98cf-9fd3b0dd2f9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4ba2b0-9d84-4084-98cf-9fd3b0dd2f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2E07CC5-ED8B-43D5-AF45-C4EF2A801F98}">
  <ds:schemaRefs>
    <ds:schemaRef ds:uri="ca4ba2b0-9d84-4084-98cf-9fd3b0dd2f92"/>
    <ds:schemaRef ds:uri="http://schemas.microsoft.com/office/2006/metadata/properties"/>
    <ds:schemaRef ds:uri="http://schemas.microsoft.com/office/2006/documentManagement/types"/>
    <ds:schemaRef ds:uri="http://purl.org/dc/terms/"/>
    <ds:schemaRef ds:uri="http://purl.org/dc/dcmitype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6658A2D-E21A-4594-A23B-1AA3D52E561B}">
  <ds:schemaRefs>
    <ds:schemaRef ds:uri="ca4ba2b0-9d84-4084-98cf-9fd3b0dd2f9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845D334-A47A-4939-A53C-89CE9B7ACF4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875</TotalTime>
  <Words>1588</Words>
  <Application>Microsoft Office PowerPoint</Application>
  <PresentationFormat>Widescreen</PresentationFormat>
  <Paragraphs>360</Paragraphs>
  <Slides>37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Bahnschrift</vt:lpstr>
      <vt:lpstr>Bahnschrift SemiCondensed</vt:lpstr>
      <vt:lpstr>Britannic Bold</vt:lpstr>
      <vt:lpstr>Calibri</vt:lpstr>
      <vt:lpstr>Calibri Light</vt:lpstr>
      <vt:lpstr>Century Gothic</vt:lpstr>
      <vt:lpstr>Office Theme</vt:lpstr>
      <vt:lpstr>Twitter Analysis BOTorNOT Are there Russians in your tweets?</vt:lpstr>
      <vt:lpstr>PowerPoint Presentation</vt:lpstr>
      <vt:lpstr>PowerPoint Presentation</vt:lpstr>
      <vt:lpstr>PowerPoint Presentation</vt:lpstr>
      <vt:lpstr>PowerPoint Presentation</vt:lpstr>
      <vt:lpstr>Data</vt:lpstr>
      <vt:lpstr>PowerPoint Presentation</vt:lpstr>
      <vt:lpstr>PowerPoint Presentation</vt:lpstr>
      <vt:lpstr>PowerPoint Presentation</vt:lpstr>
      <vt:lpstr>PowerPoint Presentation</vt:lpstr>
      <vt:lpstr>Research Questions</vt:lpstr>
      <vt:lpstr>PowerPoint Presentation</vt:lpstr>
      <vt:lpstr>Analysis Methods</vt:lpstr>
      <vt:lpstr>PowerPoint Presentation</vt:lpstr>
      <vt:lpstr>PowerPoint Presentation</vt:lpstr>
      <vt:lpstr>Data Exploration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Insights &amp; Conclusions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Quinn McIntire</dc:creator>
  <cp:lastModifiedBy>McIntire, Quinn</cp:lastModifiedBy>
  <cp:revision>6</cp:revision>
  <dcterms:created xsi:type="dcterms:W3CDTF">2018-09-07T12:52:15Z</dcterms:created>
  <dcterms:modified xsi:type="dcterms:W3CDTF">2018-10-10T13:05:27Z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0x010100D8E2640F4CEDE549991F2330E84CEDFC</vt:lpwstr>
  </property>
</Properties>
</file>